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78" r:id="rId23"/>
    <p:sldId id="280" r:id="rId24"/>
    <p:sldId id="281" r:id="rId25"/>
    <p:sldId id="284" r:id="rId26"/>
    <p:sldId id="282" r:id="rId27"/>
    <p:sldId id="283" r:id="rId28"/>
    <p:sldId id="285" r:id="rId29"/>
    <p:sldId id="286" r:id="rId30"/>
    <p:sldId id="287" r:id="rId31"/>
    <p:sldId id="290" r:id="rId32"/>
    <p:sldId id="288" r:id="rId33"/>
    <p:sldId id="289" r:id="rId34"/>
    <p:sldId id="291" r:id="rId35"/>
    <p:sldId id="292" r:id="rId36"/>
    <p:sldId id="293" r:id="rId37"/>
    <p:sldId id="294" r:id="rId38"/>
    <p:sldId id="297" r:id="rId39"/>
    <p:sldId id="296" r:id="rId40"/>
    <p:sldId id="295" r:id="rId41"/>
    <p:sldId id="298" r:id="rId42"/>
    <p:sldId id="299" r:id="rId43"/>
    <p:sldId id="300" r:id="rId44"/>
    <p:sldId id="301" r:id="rId45"/>
    <p:sldId id="302" r:id="rId46"/>
    <p:sldId id="304" r:id="rId47"/>
    <p:sldId id="303" r:id="rId48"/>
    <p:sldId id="305" r:id="rId49"/>
    <p:sldId id="306" r:id="rId50"/>
    <p:sldId id="308" r:id="rId51"/>
    <p:sldId id="307" r:id="rId52"/>
    <p:sldId id="309" r:id="rId53"/>
    <p:sldId id="260" r:id="rId54"/>
    <p:sldId id="26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539211A-105E-48FB-BBEA-4611FF41692A}" type="datetimeFigureOut">
              <a:rPr lang="en-MY" smtClean="0"/>
              <a:t>6/1/2023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208564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9211A-105E-48FB-BBEA-4611FF41692A}" type="datetimeFigureOut">
              <a:rPr lang="en-MY" smtClean="0"/>
              <a:t>6/1/2023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377236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9211A-105E-48FB-BBEA-4611FF41692A}" type="datetimeFigureOut">
              <a:rPr lang="en-MY" smtClean="0"/>
              <a:t>6/1/2023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92945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39211A-105E-48FB-BBEA-4611FF41692A}" type="datetimeFigureOut">
              <a:rPr lang="en-MY" smtClean="0"/>
              <a:t>6/1/2023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81070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539211A-105E-48FB-BBEA-4611FF41692A}" type="datetimeFigureOut">
              <a:rPr lang="en-MY" smtClean="0"/>
              <a:t>6/1/2023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419397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539211A-105E-48FB-BBEA-4611FF41692A}" type="datetimeFigureOut">
              <a:rPr lang="en-MY" smtClean="0"/>
              <a:t>6/1/2023</a:t>
            </a:fld>
            <a:endParaRPr lang="en-MY"/>
          </a:p>
        </p:txBody>
      </p:sp>
      <p:sp>
        <p:nvSpPr>
          <p:cNvPr id="9" name="Footer Placeholder 8"/>
          <p:cNvSpPr>
            <a:spLocks noGrp="1"/>
          </p:cNvSpPr>
          <p:nvPr>
            <p:ph type="ftr" sz="quarter" idx="11"/>
          </p:nvPr>
        </p:nvSpPr>
        <p:spPr/>
        <p:txBody>
          <a:bodyPr/>
          <a:lstStyle/>
          <a:p>
            <a:endParaRPr lang="en-MY"/>
          </a:p>
        </p:txBody>
      </p:sp>
      <p:sp>
        <p:nvSpPr>
          <p:cNvPr id="10" name="Slide Number Placeholder 9"/>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159435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539211A-105E-48FB-BBEA-4611FF41692A}" type="datetimeFigureOut">
              <a:rPr lang="en-MY" smtClean="0"/>
              <a:t>6/1/2023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6D21909-F730-46C4-B700-5065A8EBA8FB}" type="slidenum">
              <a:rPr lang="en-MY" smtClean="0"/>
              <a:t>‹#›</a:t>
            </a:fld>
            <a:endParaRPr lang="en-MY"/>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159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39211A-105E-48FB-BBEA-4611FF41692A}" type="datetimeFigureOut">
              <a:rPr lang="en-MY" smtClean="0"/>
              <a:t>6/1/2023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241543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9211A-105E-48FB-BBEA-4611FF41692A}" type="datetimeFigureOut">
              <a:rPr lang="en-MY" smtClean="0"/>
              <a:t>6/1/2023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80778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39211A-105E-48FB-BBEA-4611FF41692A}" type="datetimeFigureOut">
              <a:rPr lang="en-MY" smtClean="0"/>
              <a:t>6/1/2023</a:t>
            </a:fld>
            <a:endParaRPr lang="en-MY"/>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MY"/>
          </a:p>
        </p:txBody>
      </p:sp>
      <p:sp>
        <p:nvSpPr>
          <p:cNvPr id="7" name="Slide Number Placeholder 6"/>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343590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539211A-105E-48FB-BBEA-4611FF41692A}" type="datetimeFigureOut">
              <a:rPr lang="en-MY" smtClean="0"/>
              <a:t>6/1/2023</a:t>
            </a:fld>
            <a:endParaRPr lang="en-MY"/>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MY"/>
          </a:p>
        </p:txBody>
      </p:sp>
      <p:sp>
        <p:nvSpPr>
          <p:cNvPr id="7" name="Slide Number Placeholder 6"/>
          <p:cNvSpPr>
            <a:spLocks noGrp="1"/>
          </p:cNvSpPr>
          <p:nvPr>
            <p:ph type="sldNum" sz="quarter" idx="12"/>
          </p:nvPr>
        </p:nvSpPr>
        <p:spPr/>
        <p:txBody>
          <a:bodyPr/>
          <a:lstStyle/>
          <a:p>
            <a:fld id="{B6D21909-F730-46C4-B700-5065A8EBA8FB}" type="slidenum">
              <a:rPr lang="en-MY" smtClean="0"/>
              <a:t>‹#›</a:t>
            </a:fld>
            <a:endParaRPr lang="en-MY"/>
          </a:p>
        </p:txBody>
      </p:sp>
    </p:spTree>
    <p:extLst>
      <p:ext uri="{BB962C8B-B14F-4D97-AF65-F5344CB8AC3E}">
        <p14:creationId xmlns:p14="http://schemas.microsoft.com/office/powerpoint/2010/main" val="126369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539211A-105E-48FB-BBEA-4611FF41692A}" type="datetimeFigureOut">
              <a:rPr lang="en-MY" smtClean="0"/>
              <a:t>6/1/2023</a:t>
            </a:fld>
            <a:endParaRPr lang="en-MY"/>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MY"/>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D21909-F730-46C4-B700-5065A8EBA8FB}" type="slidenum">
              <a:rPr lang="en-MY" smtClean="0"/>
              <a:t>‹#›</a:t>
            </a:fld>
            <a:endParaRPr lang="en-MY"/>
          </a:p>
        </p:txBody>
      </p:sp>
    </p:spTree>
    <p:extLst>
      <p:ext uri="{BB962C8B-B14F-4D97-AF65-F5344CB8AC3E}">
        <p14:creationId xmlns:p14="http://schemas.microsoft.com/office/powerpoint/2010/main" val="37558916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C1F6-6BD6-4BF1-86F5-182A630849F2}"/>
              </a:ext>
            </a:extLst>
          </p:cNvPr>
          <p:cNvSpPr>
            <a:spLocks noGrp="1"/>
          </p:cNvSpPr>
          <p:nvPr>
            <p:ph type="ctrTitle"/>
          </p:nvPr>
        </p:nvSpPr>
        <p:spPr/>
        <p:txBody>
          <a:bodyPr/>
          <a:lstStyle/>
          <a:p>
            <a:r>
              <a:rPr lang="en-US" dirty="0"/>
              <a:t>Form 5 Trial Classes</a:t>
            </a:r>
            <a:endParaRPr lang="en-MY" dirty="0"/>
          </a:p>
        </p:txBody>
      </p:sp>
      <p:sp>
        <p:nvSpPr>
          <p:cNvPr id="3" name="Subtitle 2">
            <a:extLst>
              <a:ext uri="{FF2B5EF4-FFF2-40B4-BE49-F238E27FC236}">
                <a16:creationId xmlns:a16="http://schemas.microsoft.com/office/drawing/2014/main" id="{48AE24BE-E2C1-498B-9C1E-F369DEDEC62A}"/>
              </a:ext>
            </a:extLst>
          </p:cNvPr>
          <p:cNvSpPr>
            <a:spLocks noGrp="1"/>
          </p:cNvSpPr>
          <p:nvPr>
            <p:ph type="subTitle" idx="1"/>
          </p:nvPr>
        </p:nvSpPr>
        <p:spPr/>
        <p:txBody>
          <a:bodyPr/>
          <a:lstStyle/>
          <a:p>
            <a:r>
              <a:rPr lang="en-US" dirty="0"/>
              <a:t>Biodiversity, Bacteria and Viruses</a:t>
            </a:r>
            <a:endParaRPr lang="en-MY" dirty="0"/>
          </a:p>
        </p:txBody>
      </p:sp>
    </p:spTree>
    <p:extLst>
      <p:ext uri="{BB962C8B-B14F-4D97-AF65-F5344CB8AC3E}">
        <p14:creationId xmlns:p14="http://schemas.microsoft.com/office/powerpoint/2010/main" val="30842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E53E-6729-4241-AACA-C33CC8C73403}"/>
              </a:ext>
            </a:extLst>
          </p:cNvPr>
          <p:cNvSpPr>
            <a:spLocks noGrp="1"/>
          </p:cNvSpPr>
          <p:nvPr>
            <p:ph type="title"/>
          </p:nvPr>
        </p:nvSpPr>
        <p:spPr/>
        <p:txBody>
          <a:bodyPr/>
          <a:lstStyle/>
          <a:p>
            <a:r>
              <a:rPr lang="en-US" dirty="0"/>
              <a:t>Protista</a:t>
            </a:r>
            <a:endParaRPr lang="en-MY" dirty="0"/>
          </a:p>
        </p:txBody>
      </p:sp>
      <p:sp>
        <p:nvSpPr>
          <p:cNvPr id="3" name="Content Placeholder 2">
            <a:extLst>
              <a:ext uri="{FF2B5EF4-FFF2-40B4-BE49-F238E27FC236}">
                <a16:creationId xmlns:a16="http://schemas.microsoft.com/office/drawing/2014/main" id="{DCAE78D7-AF37-4D2B-9CD8-BA37417A6820}"/>
              </a:ext>
            </a:extLst>
          </p:cNvPr>
          <p:cNvSpPr>
            <a:spLocks noGrp="1"/>
          </p:cNvSpPr>
          <p:nvPr>
            <p:ph idx="1"/>
          </p:nvPr>
        </p:nvSpPr>
        <p:spPr/>
        <p:txBody>
          <a:bodyPr/>
          <a:lstStyle/>
          <a:p>
            <a:r>
              <a:rPr lang="en-US" dirty="0"/>
              <a:t>Eukaryotes </a:t>
            </a:r>
          </a:p>
          <a:p>
            <a:r>
              <a:rPr lang="en-US" dirty="0"/>
              <a:t>Consists of protozoa, algae, slime </a:t>
            </a:r>
            <a:r>
              <a:rPr lang="en-US" dirty="0" err="1"/>
              <a:t>mould</a:t>
            </a:r>
            <a:endParaRPr lang="en-US" dirty="0"/>
          </a:p>
          <a:p>
            <a:r>
              <a:rPr lang="en-US" dirty="0"/>
              <a:t>Most unicellular</a:t>
            </a:r>
          </a:p>
          <a:p>
            <a:r>
              <a:rPr lang="en-US" dirty="0"/>
              <a:t>Nucleus is enclosed by nuclear membrane</a:t>
            </a:r>
          </a:p>
          <a:p>
            <a:r>
              <a:rPr lang="en-US" dirty="0"/>
              <a:t>Has a simple cell structure</a:t>
            </a:r>
          </a:p>
          <a:p>
            <a:r>
              <a:rPr lang="en-US" dirty="0"/>
              <a:t>Can move</a:t>
            </a:r>
          </a:p>
          <a:p>
            <a:r>
              <a:rPr lang="en-US" dirty="0"/>
              <a:t>Autotroph or Heterotroph</a:t>
            </a:r>
          </a:p>
        </p:txBody>
      </p:sp>
    </p:spTree>
    <p:extLst>
      <p:ext uri="{BB962C8B-B14F-4D97-AF65-F5344CB8AC3E}">
        <p14:creationId xmlns:p14="http://schemas.microsoft.com/office/powerpoint/2010/main" val="125431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248F-7DD2-46D2-ACC8-B932B1505CA8}"/>
              </a:ext>
            </a:extLst>
          </p:cNvPr>
          <p:cNvSpPr>
            <a:spLocks noGrp="1"/>
          </p:cNvSpPr>
          <p:nvPr>
            <p:ph type="title"/>
          </p:nvPr>
        </p:nvSpPr>
        <p:spPr/>
        <p:txBody>
          <a:bodyPr/>
          <a:lstStyle/>
          <a:p>
            <a:r>
              <a:rPr lang="en-US" dirty="0"/>
              <a:t>Fungi</a:t>
            </a:r>
            <a:endParaRPr lang="en-MY" dirty="0"/>
          </a:p>
        </p:txBody>
      </p:sp>
      <p:sp>
        <p:nvSpPr>
          <p:cNvPr id="3" name="Content Placeholder 2">
            <a:extLst>
              <a:ext uri="{FF2B5EF4-FFF2-40B4-BE49-F238E27FC236}">
                <a16:creationId xmlns:a16="http://schemas.microsoft.com/office/drawing/2014/main" id="{745020C3-8551-4EF5-BD02-05A0E01FD3F8}"/>
              </a:ext>
            </a:extLst>
          </p:cNvPr>
          <p:cNvSpPr>
            <a:spLocks noGrp="1"/>
          </p:cNvSpPr>
          <p:nvPr>
            <p:ph idx="1"/>
          </p:nvPr>
        </p:nvSpPr>
        <p:spPr/>
        <p:txBody>
          <a:bodyPr/>
          <a:lstStyle/>
          <a:p>
            <a:r>
              <a:rPr lang="en-US" dirty="0"/>
              <a:t>Eukaryotes </a:t>
            </a:r>
          </a:p>
          <a:p>
            <a:r>
              <a:rPr lang="en-US" dirty="0"/>
              <a:t>Plants without chlorophyll</a:t>
            </a:r>
          </a:p>
          <a:p>
            <a:r>
              <a:rPr lang="en-US" dirty="0"/>
              <a:t>Mostly multicellular but also unicellular such as yeast</a:t>
            </a:r>
          </a:p>
          <a:p>
            <a:r>
              <a:rPr lang="en-US" dirty="0"/>
              <a:t>Cell wall is made up of chitin not cellulose</a:t>
            </a:r>
          </a:p>
          <a:p>
            <a:r>
              <a:rPr lang="en-US" dirty="0"/>
              <a:t>Consists of filaments called hyphae that absorb nutrients</a:t>
            </a:r>
          </a:p>
          <a:p>
            <a:r>
              <a:rPr lang="en-US" dirty="0"/>
              <a:t>Cannot move</a:t>
            </a:r>
          </a:p>
          <a:p>
            <a:r>
              <a:rPr lang="en-US" dirty="0"/>
              <a:t>Heterotroph</a:t>
            </a:r>
            <a:endParaRPr lang="en-MY" dirty="0"/>
          </a:p>
        </p:txBody>
      </p:sp>
    </p:spTree>
    <p:extLst>
      <p:ext uri="{BB962C8B-B14F-4D97-AF65-F5344CB8AC3E}">
        <p14:creationId xmlns:p14="http://schemas.microsoft.com/office/powerpoint/2010/main" val="102768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1029-1FBC-427E-97A6-B7A66FF3AB5D}"/>
              </a:ext>
            </a:extLst>
          </p:cNvPr>
          <p:cNvSpPr>
            <a:spLocks noGrp="1"/>
          </p:cNvSpPr>
          <p:nvPr>
            <p:ph type="title"/>
          </p:nvPr>
        </p:nvSpPr>
        <p:spPr/>
        <p:txBody>
          <a:bodyPr/>
          <a:lstStyle/>
          <a:p>
            <a:r>
              <a:rPr lang="en-US" dirty="0"/>
              <a:t>Plantae</a:t>
            </a:r>
            <a:endParaRPr lang="en-MY" dirty="0"/>
          </a:p>
        </p:txBody>
      </p:sp>
      <p:sp>
        <p:nvSpPr>
          <p:cNvPr id="3" name="Content Placeholder 2">
            <a:extLst>
              <a:ext uri="{FF2B5EF4-FFF2-40B4-BE49-F238E27FC236}">
                <a16:creationId xmlns:a16="http://schemas.microsoft.com/office/drawing/2014/main" id="{F016D10D-0B8A-4C94-AAE1-D6C2BDA7C27A}"/>
              </a:ext>
            </a:extLst>
          </p:cNvPr>
          <p:cNvSpPr>
            <a:spLocks noGrp="1"/>
          </p:cNvSpPr>
          <p:nvPr>
            <p:ph idx="1"/>
          </p:nvPr>
        </p:nvSpPr>
        <p:spPr/>
        <p:txBody>
          <a:bodyPr/>
          <a:lstStyle/>
          <a:p>
            <a:r>
              <a:rPr lang="en-US" dirty="0"/>
              <a:t>Eukaryotes</a:t>
            </a:r>
          </a:p>
          <a:p>
            <a:r>
              <a:rPr lang="en-US" dirty="0"/>
              <a:t>Multicellular plants</a:t>
            </a:r>
          </a:p>
          <a:p>
            <a:r>
              <a:rPr lang="en-US" dirty="0"/>
              <a:t>Plants with chlorophyll and are autotrophs</a:t>
            </a:r>
          </a:p>
          <a:p>
            <a:r>
              <a:rPr lang="en-US" dirty="0"/>
              <a:t>Cell wall is made up of cellulose</a:t>
            </a:r>
          </a:p>
        </p:txBody>
      </p:sp>
    </p:spTree>
    <p:extLst>
      <p:ext uri="{BB962C8B-B14F-4D97-AF65-F5344CB8AC3E}">
        <p14:creationId xmlns:p14="http://schemas.microsoft.com/office/powerpoint/2010/main" val="287814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E730-611E-4434-8454-ED2522BE1768}"/>
              </a:ext>
            </a:extLst>
          </p:cNvPr>
          <p:cNvSpPr>
            <a:spLocks noGrp="1"/>
          </p:cNvSpPr>
          <p:nvPr>
            <p:ph type="title"/>
          </p:nvPr>
        </p:nvSpPr>
        <p:spPr/>
        <p:txBody>
          <a:bodyPr/>
          <a:lstStyle/>
          <a:p>
            <a:r>
              <a:rPr lang="en-US" dirty="0"/>
              <a:t>Animalia</a:t>
            </a:r>
            <a:endParaRPr lang="en-MY" dirty="0"/>
          </a:p>
        </p:txBody>
      </p:sp>
      <p:sp>
        <p:nvSpPr>
          <p:cNvPr id="3" name="Content Placeholder 2">
            <a:extLst>
              <a:ext uri="{FF2B5EF4-FFF2-40B4-BE49-F238E27FC236}">
                <a16:creationId xmlns:a16="http://schemas.microsoft.com/office/drawing/2014/main" id="{5F7A565F-F9B4-410E-9F2C-ACBDFD0BD73D}"/>
              </a:ext>
            </a:extLst>
          </p:cNvPr>
          <p:cNvSpPr>
            <a:spLocks noGrp="1"/>
          </p:cNvSpPr>
          <p:nvPr>
            <p:ph idx="1"/>
          </p:nvPr>
        </p:nvSpPr>
        <p:spPr/>
        <p:txBody>
          <a:bodyPr/>
          <a:lstStyle/>
          <a:p>
            <a:r>
              <a:rPr lang="en-US" dirty="0"/>
              <a:t>Eukaryotes</a:t>
            </a:r>
          </a:p>
          <a:p>
            <a:r>
              <a:rPr lang="en-US" dirty="0"/>
              <a:t>Multicellular animals</a:t>
            </a:r>
          </a:p>
          <a:p>
            <a:r>
              <a:rPr lang="en-US" dirty="0"/>
              <a:t>Able to move, heterotrophs</a:t>
            </a:r>
          </a:p>
          <a:p>
            <a:r>
              <a:rPr lang="en-US" dirty="0"/>
              <a:t>Includes vertebrates and invertebrates</a:t>
            </a:r>
            <a:endParaRPr lang="en-MY" dirty="0"/>
          </a:p>
        </p:txBody>
      </p:sp>
    </p:spTree>
    <p:extLst>
      <p:ext uri="{BB962C8B-B14F-4D97-AF65-F5344CB8AC3E}">
        <p14:creationId xmlns:p14="http://schemas.microsoft.com/office/powerpoint/2010/main" val="384394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E00F-2A6F-4F8A-94B7-5A3B7844B077}"/>
              </a:ext>
            </a:extLst>
          </p:cNvPr>
          <p:cNvSpPr>
            <a:spLocks noGrp="1"/>
          </p:cNvSpPr>
          <p:nvPr>
            <p:ph type="title"/>
          </p:nvPr>
        </p:nvSpPr>
        <p:spPr/>
        <p:txBody>
          <a:bodyPr/>
          <a:lstStyle/>
          <a:p>
            <a:r>
              <a:rPr lang="en-US" dirty="0"/>
              <a:t>Taxonomy hierarchy</a:t>
            </a:r>
            <a:endParaRPr lang="en-MY" dirty="0"/>
          </a:p>
        </p:txBody>
      </p:sp>
      <p:pic>
        <p:nvPicPr>
          <p:cNvPr id="4" name="Content Placeholder 3">
            <a:extLst>
              <a:ext uri="{FF2B5EF4-FFF2-40B4-BE49-F238E27FC236}">
                <a16:creationId xmlns:a16="http://schemas.microsoft.com/office/drawing/2014/main" id="{F28929E8-907D-4671-8C9C-3390FB70371B}"/>
              </a:ext>
            </a:extLst>
          </p:cNvPr>
          <p:cNvPicPr>
            <a:picLocks noGrp="1" noChangeAspect="1"/>
          </p:cNvPicPr>
          <p:nvPr>
            <p:ph idx="1"/>
          </p:nvPr>
        </p:nvPicPr>
        <p:blipFill>
          <a:blip r:embed="rId2"/>
          <a:stretch>
            <a:fillRect/>
          </a:stretch>
        </p:blipFill>
        <p:spPr>
          <a:xfrm>
            <a:off x="2105391" y="2252023"/>
            <a:ext cx="7981218" cy="4489435"/>
          </a:xfrm>
          <a:prstGeom prst="rect">
            <a:avLst/>
          </a:prstGeom>
        </p:spPr>
      </p:pic>
    </p:spTree>
    <p:extLst>
      <p:ext uri="{BB962C8B-B14F-4D97-AF65-F5344CB8AC3E}">
        <p14:creationId xmlns:p14="http://schemas.microsoft.com/office/powerpoint/2010/main" val="398798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3719-8E43-41CB-981C-07D53D967B37}"/>
              </a:ext>
            </a:extLst>
          </p:cNvPr>
          <p:cNvSpPr>
            <a:spLocks noGrp="1"/>
          </p:cNvSpPr>
          <p:nvPr>
            <p:ph type="title"/>
          </p:nvPr>
        </p:nvSpPr>
        <p:spPr/>
        <p:txBody>
          <a:bodyPr/>
          <a:lstStyle/>
          <a:p>
            <a:r>
              <a:rPr lang="en-US" dirty="0"/>
              <a:t>Binomial Nomenclature system</a:t>
            </a:r>
            <a:endParaRPr lang="en-MY" dirty="0"/>
          </a:p>
        </p:txBody>
      </p:sp>
      <p:sp>
        <p:nvSpPr>
          <p:cNvPr id="3" name="Content Placeholder 2">
            <a:extLst>
              <a:ext uri="{FF2B5EF4-FFF2-40B4-BE49-F238E27FC236}">
                <a16:creationId xmlns:a16="http://schemas.microsoft.com/office/drawing/2014/main" id="{8431498D-35FD-46B2-A791-97BA4ECD0F43}"/>
              </a:ext>
            </a:extLst>
          </p:cNvPr>
          <p:cNvSpPr>
            <a:spLocks noGrp="1"/>
          </p:cNvSpPr>
          <p:nvPr>
            <p:ph idx="1"/>
          </p:nvPr>
        </p:nvSpPr>
        <p:spPr/>
        <p:txBody>
          <a:bodyPr/>
          <a:lstStyle/>
          <a:p>
            <a:r>
              <a:rPr lang="en-US" dirty="0"/>
              <a:t>Linnaeus binomial system was introduced by a Swedish botanist called Cari Linnaeus to name organisms scientifically.</a:t>
            </a:r>
          </a:p>
          <a:p>
            <a:r>
              <a:rPr lang="en-US" dirty="0"/>
              <a:t>Organism is named using 2 Latin names</a:t>
            </a:r>
          </a:p>
          <a:p>
            <a:r>
              <a:rPr lang="en-US" dirty="0"/>
              <a:t>The first name is the genus name.</a:t>
            </a:r>
          </a:p>
          <a:p>
            <a:r>
              <a:rPr lang="en-US" dirty="0"/>
              <a:t>The second name is the species name.</a:t>
            </a:r>
          </a:p>
          <a:p>
            <a:r>
              <a:rPr lang="en-US" dirty="0"/>
              <a:t>Both names are written in Latin, genus name must begin with capital letter while species name must begin with small letter.</a:t>
            </a:r>
          </a:p>
          <a:p>
            <a:r>
              <a:rPr lang="en-US" dirty="0"/>
              <a:t>They are underlined separately</a:t>
            </a:r>
            <a:endParaRPr lang="en-MY" dirty="0"/>
          </a:p>
        </p:txBody>
      </p:sp>
    </p:spTree>
    <p:extLst>
      <p:ext uri="{BB962C8B-B14F-4D97-AF65-F5344CB8AC3E}">
        <p14:creationId xmlns:p14="http://schemas.microsoft.com/office/powerpoint/2010/main" val="357033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240F-CCCA-4C9C-B363-BCB5A383C384}"/>
              </a:ext>
            </a:extLst>
          </p:cNvPr>
          <p:cNvSpPr>
            <a:spLocks noGrp="1"/>
          </p:cNvSpPr>
          <p:nvPr>
            <p:ph type="title"/>
          </p:nvPr>
        </p:nvSpPr>
        <p:spPr/>
        <p:txBody>
          <a:bodyPr/>
          <a:lstStyle/>
          <a:p>
            <a:r>
              <a:rPr lang="en-US" dirty="0"/>
              <a:t>Examples</a:t>
            </a:r>
            <a:endParaRPr lang="en-MY" dirty="0"/>
          </a:p>
        </p:txBody>
      </p:sp>
      <p:sp>
        <p:nvSpPr>
          <p:cNvPr id="3" name="Content Placeholder 2">
            <a:extLst>
              <a:ext uri="{FF2B5EF4-FFF2-40B4-BE49-F238E27FC236}">
                <a16:creationId xmlns:a16="http://schemas.microsoft.com/office/drawing/2014/main" id="{6BF541C8-C23C-4F93-A5F7-FCFCF46C3AE2}"/>
              </a:ext>
            </a:extLst>
          </p:cNvPr>
          <p:cNvSpPr>
            <a:spLocks noGrp="1"/>
          </p:cNvSpPr>
          <p:nvPr>
            <p:ph idx="1"/>
          </p:nvPr>
        </p:nvSpPr>
        <p:spPr/>
        <p:txBody>
          <a:bodyPr/>
          <a:lstStyle/>
          <a:p>
            <a:r>
              <a:rPr lang="en-US" dirty="0"/>
              <a:t>Tiger – </a:t>
            </a:r>
            <a:r>
              <a:rPr lang="en-US" i="1" u="sng" dirty="0"/>
              <a:t>Panthera</a:t>
            </a:r>
            <a:r>
              <a:rPr lang="en-US" i="1" dirty="0"/>
              <a:t> </a:t>
            </a:r>
            <a:r>
              <a:rPr lang="en-US" i="1" u="sng" dirty="0" err="1"/>
              <a:t>tigris</a:t>
            </a:r>
            <a:endParaRPr lang="en-US" i="1" u="sng" dirty="0"/>
          </a:p>
          <a:p>
            <a:r>
              <a:rPr lang="en-US" dirty="0"/>
              <a:t>Leopard – </a:t>
            </a:r>
            <a:r>
              <a:rPr lang="en-US" i="1" u="sng" dirty="0"/>
              <a:t>Panthera</a:t>
            </a:r>
            <a:r>
              <a:rPr lang="en-US" i="1" dirty="0"/>
              <a:t> </a:t>
            </a:r>
            <a:r>
              <a:rPr lang="en-US" i="1" u="sng" dirty="0"/>
              <a:t>pardus</a:t>
            </a:r>
          </a:p>
          <a:p>
            <a:r>
              <a:rPr lang="en-US" dirty="0"/>
              <a:t>Lion – </a:t>
            </a:r>
            <a:r>
              <a:rPr lang="en-US" i="1" u="sng" dirty="0"/>
              <a:t>Panthera</a:t>
            </a:r>
            <a:r>
              <a:rPr lang="en-US" i="1" dirty="0"/>
              <a:t> </a:t>
            </a:r>
            <a:r>
              <a:rPr lang="en-US" i="1" u="sng" dirty="0" err="1"/>
              <a:t>leo</a:t>
            </a:r>
            <a:endParaRPr lang="en-US" i="1" u="sng" dirty="0"/>
          </a:p>
          <a:p>
            <a:r>
              <a:rPr lang="en-US" dirty="0"/>
              <a:t>Human – </a:t>
            </a:r>
            <a:r>
              <a:rPr lang="en-US" i="1" u="sng" dirty="0"/>
              <a:t>Homo</a:t>
            </a:r>
            <a:r>
              <a:rPr lang="en-US" i="1" dirty="0"/>
              <a:t> </a:t>
            </a:r>
            <a:r>
              <a:rPr lang="en-US" i="1" u="sng" dirty="0"/>
              <a:t>sapiens</a:t>
            </a:r>
            <a:endParaRPr lang="en-MY" i="1" u="sng" dirty="0"/>
          </a:p>
        </p:txBody>
      </p:sp>
    </p:spTree>
    <p:extLst>
      <p:ext uri="{BB962C8B-B14F-4D97-AF65-F5344CB8AC3E}">
        <p14:creationId xmlns:p14="http://schemas.microsoft.com/office/powerpoint/2010/main" val="251332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D2D0-0F1C-4C3E-A4D1-EABF78C8CDCA}"/>
              </a:ext>
            </a:extLst>
          </p:cNvPr>
          <p:cNvSpPr>
            <a:spLocks noGrp="1"/>
          </p:cNvSpPr>
          <p:nvPr>
            <p:ph type="title"/>
          </p:nvPr>
        </p:nvSpPr>
        <p:spPr/>
        <p:txBody>
          <a:bodyPr/>
          <a:lstStyle/>
          <a:p>
            <a:r>
              <a:rPr lang="en-US" dirty="0"/>
              <a:t>Dichotomous key</a:t>
            </a:r>
            <a:endParaRPr lang="en-MY" dirty="0"/>
          </a:p>
        </p:txBody>
      </p:sp>
      <p:sp>
        <p:nvSpPr>
          <p:cNvPr id="3" name="Content Placeholder 2">
            <a:extLst>
              <a:ext uri="{FF2B5EF4-FFF2-40B4-BE49-F238E27FC236}">
                <a16:creationId xmlns:a16="http://schemas.microsoft.com/office/drawing/2014/main" id="{25F03614-78F8-4BAC-A3BA-7FA4911B7BF6}"/>
              </a:ext>
            </a:extLst>
          </p:cNvPr>
          <p:cNvSpPr>
            <a:spLocks noGrp="1"/>
          </p:cNvSpPr>
          <p:nvPr>
            <p:ph idx="1"/>
          </p:nvPr>
        </p:nvSpPr>
        <p:spPr/>
        <p:txBody>
          <a:bodyPr/>
          <a:lstStyle/>
          <a:p>
            <a:r>
              <a:rPr lang="en-US" dirty="0"/>
              <a:t>A dichotomous key is used by taxonomists to identify organisms based on the similarities and differences.</a:t>
            </a:r>
          </a:p>
          <a:p>
            <a:r>
              <a:rPr lang="en-US" dirty="0"/>
              <a:t>Each key is made up of pairs of contrasting features, starting with general characteristics then move on to specific ones.</a:t>
            </a:r>
            <a:endParaRPr lang="en-MY" dirty="0"/>
          </a:p>
        </p:txBody>
      </p:sp>
    </p:spTree>
    <p:extLst>
      <p:ext uri="{BB962C8B-B14F-4D97-AF65-F5344CB8AC3E}">
        <p14:creationId xmlns:p14="http://schemas.microsoft.com/office/powerpoint/2010/main" val="66267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C31B-F869-447D-97F4-136B9A362ADC}"/>
              </a:ext>
            </a:extLst>
          </p:cNvPr>
          <p:cNvSpPr>
            <a:spLocks noGrp="1"/>
          </p:cNvSpPr>
          <p:nvPr>
            <p:ph type="title"/>
          </p:nvPr>
        </p:nvSpPr>
        <p:spPr/>
        <p:txBody>
          <a:bodyPr/>
          <a:lstStyle/>
          <a:p>
            <a:r>
              <a:rPr lang="en-US" dirty="0"/>
              <a:t>Examples</a:t>
            </a:r>
            <a:endParaRPr lang="en-MY" dirty="0"/>
          </a:p>
        </p:txBody>
      </p:sp>
      <p:pic>
        <p:nvPicPr>
          <p:cNvPr id="4" name="Content Placeholder 3">
            <a:extLst>
              <a:ext uri="{FF2B5EF4-FFF2-40B4-BE49-F238E27FC236}">
                <a16:creationId xmlns:a16="http://schemas.microsoft.com/office/drawing/2014/main" id="{86049A42-8AB4-4290-B15F-BD194BDB2BBC}"/>
              </a:ext>
            </a:extLst>
          </p:cNvPr>
          <p:cNvPicPr>
            <a:picLocks noGrp="1" noChangeAspect="1"/>
          </p:cNvPicPr>
          <p:nvPr>
            <p:ph idx="1"/>
          </p:nvPr>
        </p:nvPicPr>
        <p:blipFill>
          <a:blip r:embed="rId2"/>
          <a:stretch>
            <a:fillRect/>
          </a:stretch>
        </p:blipFill>
        <p:spPr>
          <a:xfrm>
            <a:off x="4062375" y="2324660"/>
            <a:ext cx="4067249" cy="4351857"/>
          </a:xfrm>
          <a:prstGeom prst="rect">
            <a:avLst/>
          </a:prstGeom>
        </p:spPr>
      </p:pic>
    </p:spTree>
    <p:extLst>
      <p:ext uri="{BB962C8B-B14F-4D97-AF65-F5344CB8AC3E}">
        <p14:creationId xmlns:p14="http://schemas.microsoft.com/office/powerpoint/2010/main" val="196360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7A38-0F28-4738-83DF-BD33A7ECC3FB}"/>
              </a:ext>
            </a:extLst>
          </p:cNvPr>
          <p:cNvSpPr>
            <a:spLocks noGrp="1"/>
          </p:cNvSpPr>
          <p:nvPr>
            <p:ph type="title"/>
          </p:nvPr>
        </p:nvSpPr>
        <p:spPr/>
        <p:txBody>
          <a:bodyPr/>
          <a:lstStyle/>
          <a:p>
            <a:r>
              <a:rPr lang="en-US" dirty="0"/>
              <a:t>Examples</a:t>
            </a:r>
            <a:endParaRPr lang="en-MY" dirty="0"/>
          </a:p>
        </p:txBody>
      </p:sp>
      <p:sp>
        <p:nvSpPr>
          <p:cNvPr id="3" name="Content Placeholder 2">
            <a:extLst>
              <a:ext uri="{FF2B5EF4-FFF2-40B4-BE49-F238E27FC236}">
                <a16:creationId xmlns:a16="http://schemas.microsoft.com/office/drawing/2014/main" id="{8D232FAE-F629-4F0B-9E31-DA52587B8153}"/>
              </a:ext>
            </a:extLst>
          </p:cNvPr>
          <p:cNvSpPr>
            <a:spLocks noGrp="1"/>
          </p:cNvSpPr>
          <p:nvPr>
            <p:ph idx="1"/>
          </p:nvPr>
        </p:nvSpPr>
        <p:spPr>
          <a:xfrm>
            <a:off x="2231136" y="2638044"/>
            <a:ext cx="7729728" cy="3511744"/>
          </a:xfrm>
        </p:spPr>
        <p:txBody>
          <a:bodyPr/>
          <a:lstStyle/>
          <a:p>
            <a:pPr marL="0" indent="0">
              <a:buNone/>
            </a:pPr>
            <a:r>
              <a:rPr lang="en-US" dirty="0"/>
              <a:t>1a. Poikilothermic (cold-blooded)………………………………….. Go to 2</a:t>
            </a:r>
          </a:p>
          <a:p>
            <a:pPr marL="0" indent="0">
              <a:buNone/>
            </a:pPr>
            <a:r>
              <a:rPr lang="en-US" dirty="0"/>
              <a:t>1b. Homoiothermic (warm-blooded)………………………………. Go to 4</a:t>
            </a:r>
          </a:p>
          <a:p>
            <a:pPr marL="0" indent="0">
              <a:buNone/>
            </a:pPr>
            <a:r>
              <a:rPr lang="en-US" dirty="0"/>
              <a:t>2a. Has fins but no limbs …………………………………………… Fish</a:t>
            </a:r>
          </a:p>
          <a:p>
            <a:pPr marL="0" indent="0">
              <a:buNone/>
            </a:pPr>
            <a:r>
              <a:rPr lang="en-US" dirty="0"/>
              <a:t>2b. Has four limbs …………………………………………………... Go to 3</a:t>
            </a:r>
          </a:p>
          <a:p>
            <a:pPr marL="0" indent="0">
              <a:buNone/>
            </a:pPr>
            <a:r>
              <a:rPr lang="en-US" dirty="0"/>
              <a:t>3a. Has no scales on body ………………………………………….. Amphibian</a:t>
            </a:r>
          </a:p>
          <a:p>
            <a:pPr marL="0" indent="0">
              <a:buNone/>
            </a:pPr>
            <a:r>
              <a:rPr lang="en-US" dirty="0"/>
              <a:t>3b. Has scales ……………………………………………………….. Reptile</a:t>
            </a:r>
          </a:p>
          <a:p>
            <a:pPr marL="0" indent="0">
              <a:buNone/>
            </a:pPr>
            <a:r>
              <a:rPr lang="en-US" dirty="0"/>
              <a:t>4a. Has feathers ……………………………………………………… Bird</a:t>
            </a:r>
          </a:p>
          <a:p>
            <a:pPr marL="0" indent="0">
              <a:buNone/>
            </a:pPr>
            <a:r>
              <a:rPr lang="en-US" dirty="0"/>
              <a:t>4b. Has fur …………………………………………………………… Mammal</a:t>
            </a:r>
            <a:endParaRPr lang="en-MY" dirty="0"/>
          </a:p>
        </p:txBody>
      </p:sp>
    </p:spTree>
    <p:extLst>
      <p:ext uri="{BB962C8B-B14F-4D97-AF65-F5344CB8AC3E}">
        <p14:creationId xmlns:p14="http://schemas.microsoft.com/office/powerpoint/2010/main" val="2626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936B-C58A-4E88-831D-BC14EF307ACB}"/>
              </a:ext>
            </a:extLst>
          </p:cNvPr>
          <p:cNvSpPr>
            <a:spLocks noGrp="1"/>
          </p:cNvSpPr>
          <p:nvPr>
            <p:ph type="title"/>
          </p:nvPr>
        </p:nvSpPr>
        <p:spPr/>
        <p:txBody>
          <a:bodyPr/>
          <a:lstStyle/>
          <a:p>
            <a:r>
              <a:rPr lang="en-US"/>
              <a:t>WHO AM I  </a:t>
            </a:r>
            <a:r>
              <a:rPr lang="en-US" dirty="0"/>
              <a:t>?</a:t>
            </a:r>
            <a:endParaRPr lang="en-MY" dirty="0"/>
          </a:p>
        </p:txBody>
      </p:sp>
      <p:sp>
        <p:nvSpPr>
          <p:cNvPr id="3" name="Content Placeholder 2">
            <a:extLst>
              <a:ext uri="{FF2B5EF4-FFF2-40B4-BE49-F238E27FC236}">
                <a16:creationId xmlns:a16="http://schemas.microsoft.com/office/drawing/2014/main" id="{B235C8D5-38C0-4AA6-A66F-D06B078BFB49}"/>
              </a:ext>
            </a:extLst>
          </p:cNvPr>
          <p:cNvSpPr>
            <a:spLocks noGrp="1"/>
          </p:cNvSpPr>
          <p:nvPr>
            <p:ph idx="1"/>
          </p:nvPr>
        </p:nvSpPr>
        <p:spPr/>
        <p:txBody>
          <a:bodyPr>
            <a:normAutofit lnSpcReduction="10000"/>
          </a:bodyPr>
          <a:lstStyle/>
          <a:p>
            <a:r>
              <a:rPr lang="en-MY" dirty="0"/>
              <a:t>Name: Loh Han Sheng </a:t>
            </a:r>
            <a:r>
              <a:rPr lang="zh-CN" altLang="en-US" dirty="0"/>
              <a:t>罗汉胜</a:t>
            </a:r>
          </a:p>
          <a:p>
            <a:r>
              <a:rPr lang="en-MY" dirty="0"/>
              <a:t>Age : 21</a:t>
            </a:r>
          </a:p>
          <a:p>
            <a:r>
              <a:rPr lang="en-MY" dirty="0"/>
              <a:t>Subject that I taught : Biology (SPM and STPM and Foundation), Physics (SPM and STPM), Chemistry (SPM), ENG</a:t>
            </a:r>
          </a:p>
          <a:p>
            <a:r>
              <a:rPr lang="en-MY" dirty="0"/>
              <a:t>Courses in University : MBBS (Bachelor of Medicine, Bachelor of Surgery)</a:t>
            </a:r>
          </a:p>
          <a:p>
            <a:r>
              <a:rPr lang="en-MY" dirty="0"/>
              <a:t>Currently Year 2 student, Distinction in Physiology and Biochemistry, </a:t>
            </a:r>
            <a:r>
              <a:rPr lang="en-MY" dirty="0" err="1"/>
              <a:t>cGPA</a:t>
            </a:r>
            <a:r>
              <a:rPr lang="en-MY" dirty="0"/>
              <a:t> 3.95 in Foundation, A in Biology, Chemistry and physics, math in SPM</a:t>
            </a:r>
          </a:p>
          <a:p>
            <a:r>
              <a:rPr lang="en-MY" dirty="0"/>
              <a:t>Previously studied in </a:t>
            </a:r>
            <a:r>
              <a:rPr lang="en-MY" dirty="0" err="1"/>
              <a:t>Foon</a:t>
            </a:r>
            <a:r>
              <a:rPr lang="en-MY" dirty="0"/>
              <a:t> Yew High School</a:t>
            </a:r>
          </a:p>
          <a:p>
            <a:r>
              <a:rPr lang="en-MY" dirty="0"/>
              <a:t>Experienced Tutor in teaching Biology, Biochemistry and English</a:t>
            </a:r>
          </a:p>
          <a:p>
            <a:endParaRPr lang="en-MY" dirty="0"/>
          </a:p>
        </p:txBody>
      </p:sp>
      <p:pic>
        <p:nvPicPr>
          <p:cNvPr id="7" name="Picture 6">
            <a:extLst>
              <a:ext uri="{FF2B5EF4-FFF2-40B4-BE49-F238E27FC236}">
                <a16:creationId xmlns:a16="http://schemas.microsoft.com/office/drawing/2014/main" id="{E4C38A16-145C-4BB1-94F6-6E418307A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917" y="368270"/>
            <a:ext cx="1785142" cy="1785142"/>
          </a:xfrm>
          <a:prstGeom prst="rect">
            <a:avLst/>
          </a:prstGeom>
        </p:spPr>
      </p:pic>
    </p:spTree>
    <p:extLst>
      <p:ext uri="{BB962C8B-B14F-4D97-AF65-F5344CB8AC3E}">
        <p14:creationId xmlns:p14="http://schemas.microsoft.com/office/powerpoint/2010/main" val="275555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61B6-CB59-4C9F-9193-C53B095E7ADC}"/>
              </a:ext>
            </a:extLst>
          </p:cNvPr>
          <p:cNvSpPr>
            <a:spLocks noGrp="1"/>
          </p:cNvSpPr>
          <p:nvPr>
            <p:ph type="title"/>
          </p:nvPr>
        </p:nvSpPr>
        <p:spPr/>
        <p:txBody>
          <a:bodyPr/>
          <a:lstStyle/>
          <a:p>
            <a:r>
              <a:rPr lang="en-US" dirty="0"/>
              <a:t>Biodiversity</a:t>
            </a:r>
            <a:endParaRPr lang="en-MY" dirty="0"/>
          </a:p>
        </p:txBody>
      </p:sp>
      <p:sp>
        <p:nvSpPr>
          <p:cNvPr id="3" name="Content Placeholder 2">
            <a:extLst>
              <a:ext uri="{FF2B5EF4-FFF2-40B4-BE49-F238E27FC236}">
                <a16:creationId xmlns:a16="http://schemas.microsoft.com/office/drawing/2014/main" id="{19879346-D3FB-4055-94BB-661935D5B168}"/>
              </a:ext>
            </a:extLst>
          </p:cNvPr>
          <p:cNvSpPr>
            <a:spLocks noGrp="1"/>
          </p:cNvSpPr>
          <p:nvPr>
            <p:ph idx="1"/>
          </p:nvPr>
        </p:nvSpPr>
        <p:spPr/>
        <p:txBody>
          <a:bodyPr/>
          <a:lstStyle/>
          <a:p>
            <a:r>
              <a:rPr lang="en-US" dirty="0"/>
              <a:t>Variation at genetic, species and ecosystem levels.</a:t>
            </a:r>
          </a:p>
          <a:p>
            <a:r>
              <a:rPr lang="en-US" dirty="0"/>
              <a:t>Malaysia as one of the mega-biodiversity countries in the world</a:t>
            </a:r>
            <a:r>
              <a:rPr lang="en-MY" dirty="0"/>
              <a:t>.</a:t>
            </a:r>
          </a:p>
          <a:p>
            <a:r>
              <a:rPr lang="en-MY" dirty="0"/>
              <a:t>Maintains the balance of nature</a:t>
            </a:r>
          </a:p>
          <a:p>
            <a:r>
              <a:rPr lang="en-MY" dirty="0"/>
              <a:t>Provides important pool for plant and animal resources that are of potential use to mankind.</a:t>
            </a:r>
          </a:p>
          <a:p>
            <a:r>
              <a:rPr lang="en-MY" dirty="0"/>
              <a:t>Rich heritage of flora and fauna is important tourist attraction and contributes to the economy of countries.</a:t>
            </a:r>
            <a:endParaRPr lang="en-US" dirty="0"/>
          </a:p>
        </p:txBody>
      </p:sp>
    </p:spTree>
    <p:extLst>
      <p:ext uri="{BB962C8B-B14F-4D97-AF65-F5344CB8AC3E}">
        <p14:creationId xmlns:p14="http://schemas.microsoft.com/office/powerpoint/2010/main" val="311071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BE71-7E18-42F6-A975-A9625F4BE97B}"/>
              </a:ext>
            </a:extLst>
          </p:cNvPr>
          <p:cNvSpPr>
            <a:spLocks noGrp="1"/>
          </p:cNvSpPr>
          <p:nvPr>
            <p:ph type="title"/>
          </p:nvPr>
        </p:nvSpPr>
        <p:spPr>
          <a:xfrm>
            <a:off x="2365606" y="2641092"/>
            <a:ext cx="7729728" cy="1188720"/>
          </a:xfrm>
        </p:spPr>
        <p:txBody>
          <a:bodyPr/>
          <a:lstStyle/>
          <a:p>
            <a:r>
              <a:rPr lang="en-US" dirty="0"/>
              <a:t>Introduction to microbiology</a:t>
            </a:r>
            <a:endParaRPr lang="en-MY" dirty="0"/>
          </a:p>
        </p:txBody>
      </p:sp>
    </p:spTree>
    <p:extLst>
      <p:ext uri="{BB962C8B-B14F-4D97-AF65-F5344CB8AC3E}">
        <p14:creationId xmlns:p14="http://schemas.microsoft.com/office/powerpoint/2010/main" val="119408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2515-566B-4A60-BEBB-2472677A3937}"/>
              </a:ext>
            </a:extLst>
          </p:cNvPr>
          <p:cNvSpPr>
            <a:spLocks noGrp="1"/>
          </p:cNvSpPr>
          <p:nvPr>
            <p:ph type="title"/>
          </p:nvPr>
        </p:nvSpPr>
        <p:spPr/>
        <p:txBody>
          <a:bodyPr/>
          <a:lstStyle/>
          <a:p>
            <a:r>
              <a:rPr lang="en-US" dirty="0"/>
              <a:t>Bacteria</a:t>
            </a:r>
            <a:endParaRPr lang="en-MY" dirty="0"/>
          </a:p>
        </p:txBody>
      </p:sp>
      <p:sp>
        <p:nvSpPr>
          <p:cNvPr id="3" name="Content Placeholder 2">
            <a:extLst>
              <a:ext uri="{FF2B5EF4-FFF2-40B4-BE49-F238E27FC236}">
                <a16:creationId xmlns:a16="http://schemas.microsoft.com/office/drawing/2014/main" id="{28A3E1D7-7A1E-488F-B354-A41CC8D042ED}"/>
              </a:ext>
            </a:extLst>
          </p:cNvPr>
          <p:cNvSpPr>
            <a:spLocks noGrp="1"/>
          </p:cNvSpPr>
          <p:nvPr>
            <p:ph idx="1"/>
          </p:nvPr>
        </p:nvSpPr>
        <p:spPr>
          <a:xfrm>
            <a:off x="2231135" y="2638044"/>
            <a:ext cx="8194817" cy="3888262"/>
          </a:xfrm>
        </p:spPr>
        <p:txBody>
          <a:bodyPr>
            <a:normAutofit/>
          </a:bodyPr>
          <a:lstStyle/>
          <a:p>
            <a:r>
              <a:rPr lang="en-US" dirty="0"/>
              <a:t>Prokaryotes</a:t>
            </a:r>
          </a:p>
          <a:p>
            <a:r>
              <a:rPr lang="en-US" dirty="0"/>
              <a:t>Unicellular organisms</a:t>
            </a:r>
          </a:p>
          <a:p>
            <a:r>
              <a:rPr lang="en-US" dirty="0"/>
              <a:t>Some have capsules outside the cell wall</a:t>
            </a:r>
          </a:p>
          <a:p>
            <a:r>
              <a:rPr lang="en-US" dirty="0"/>
              <a:t>No true nucleus since there is no nuclear membrane</a:t>
            </a:r>
          </a:p>
          <a:p>
            <a:r>
              <a:rPr lang="en-US" dirty="0"/>
              <a:t>Genetic material in the form of single circular DNA in the cytoplasm</a:t>
            </a:r>
          </a:p>
          <a:p>
            <a:r>
              <a:rPr lang="en-US" dirty="0"/>
              <a:t>Reproduce asexually by binary fission</a:t>
            </a:r>
          </a:p>
          <a:p>
            <a:r>
              <a:rPr lang="en-US" dirty="0"/>
              <a:t>Have flagellum for movement</a:t>
            </a:r>
          </a:p>
          <a:p>
            <a:r>
              <a:rPr lang="en-US" dirty="0"/>
              <a:t>Shapes of bacteria – Coccus, spirillum and bacillus</a:t>
            </a:r>
          </a:p>
          <a:p>
            <a:r>
              <a:rPr lang="en-US" dirty="0"/>
              <a:t>Examples: Lactobacillus sp., E. coli, Salmonella sp.</a:t>
            </a:r>
            <a:endParaRPr lang="en-MY" dirty="0"/>
          </a:p>
        </p:txBody>
      </p:sp>
    </p:spTree>
    <p:extLst>
      <p:ext uri="{BB962C8B-B14F-4D97-AF65-F5344CB8AC3E}">
        <p14:creationId xmlns:p14="http://schemas.microsoft.com/office/powerpoint/2010/main" val="303224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712AF-C4CE-40AA-A226-4419520C5325}"/>
              </a:ext>
            </a:extLst>
          </p:cNvPr>
          <p:cNvPicPr>
            <a:picLocks noChangeAspect="1"/>
          </p:cNvPicPr>
          <p:nvPr/>
        </p:nvPicPr>
        <p:blipFill>
          <a:blip r:embed="rId2"/>
          <a:stretch>
            <a:fillRect/>
          </a:stretch>
        </p:blipFill>
        <p:spPr>
          <a:xfrm>
            <a:off x="2099537" y="0"/>
            <a:ext cx="7992926" cy="6858000"/>
          </a:xfrm>
          <a:prstGeom prst="rect">
            <a:avLst/>
          </a:prstGeom>
        </p:spPr>
      </p:pic>
    </p:spTree>
    <p:extLst>
      <p:ext uri="{BB962C8B-B14F-4D97-AF65-F5344CB8AC3E}">
        <p14:creationId xmlns:p14="http://schemas.microsoft.com/office/powerpoint/2010/main" val="3817050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7F3E-4F05-418F-8055-D31C20DE7204}"/>
              </a:ext>
            </a:extLst>
          </p:cNvPr>
          <p:cNvSpPr>
            <a:spLocks noGrp="1"/>
          </p:cNvSpPr>
          <p:nvPr>
            <p:ph type="title"/>
          </p:nvPr>
        </p:nvSpPr>
        <p:spPr>
          <a:xfrm>
            <a:off x="2410430" y="534386"/>
            <a:ext cx="7729728" cy="1188720"/>
          </a:xfrm>
        </p:spPr>
        <p:txBody>
          <a:bodyPr/>
          <a:lstStyle/>
          <a:p>
            <a:r>
              <a:rPr lang="en-US" dirty="0"/>
              <a:t>Virus</a:t>
            </a:r>
            <a:endParaRPr lang="en-MY" dirty="0"/>
          </a:p>
        </p:txBody>
      </p:sp>
      <p:sp>
        <p:nvSpPr>
          <p:cNvPr id="3" name="Content Placeholder 2">
            <a:extLst>
              <a:ext uri="{FF2B5EF4-FFF2-40B4-BE49-F238E27FC236}">
                <a16:creationId xmlns:a16="http://schemas.microsoft.com/office/drawing/2014/main" id="{D5E56E3C-2227-42DE-BD0C-A9D22C3328FA}"/>
              </a:ext>
            </a:extLst>
          </p:cNvPr>
          <p:cNvSpPr>
            <a:spLocks noGrp="1"/>
          </p:cNvSpPr>
          <p:nvPr>
            <p:ph idx="1"/>
          </p:nvPr>
        </p:nvSpPr>
        <p:spPr>
          <a:xfrm>
            <a:off x="1810871" y="2034989"/>
            <a:ext cx="9744635" cy="4823011"/>
          </a:xfrm>
        </p:spPr>
        <p:txBody>
          <a:bodyPr>
            <a:normAutofit/>
          </a:bodyPr>
          <a:lstStyle/>
          <a:p>
            <a:r>
              <a:rPr lang="en-US" dirty="0"/>
              <a:t>Non cellular organisms</a:t>
            </a:r>
          </a:p>
          <a:p>
            <a:r>
              <a:rPr lang="en-US" dirty="0"/>
              <a:t>Can only be seen under an electron microscope</a:t>
            </a:r>
          </a:p>
          <a:p>
            <a:r>
              <a:rPr lang="en-US" dirty="0"/>
              <a:t>Genetic material is a single strand of nucleic acid: RNA or DNA</a:t>
            </a:r>
          </a:p>
          <a:p>
            <a:r>
              <a:rPr lang="en-US" dirty="0"/>
              <a:t>Has a protein layer to protect the DNA</a:t>
            </a:r>
          </a:p>
          <a:p>
            <a:r>
              <a:rPr lang="en-US" dirty="0"/>
              <a:t>No cytoplasm, nucleus or plasma membrane</a:t>
            </a:r>
          </a:p>
          <a:p>
            <a:r>
              <a:rPr lang="en-US" dirty="0"/>
              <a:t>Shows no characteristics of living things as it has no respiration, nutrition and excretion</a:t>
            </a:r>
          </a:p>
          <a:p>
            <a:r>
              <a:rPr lang="en-US" dirty="0"/>
              <a:t>Reproduce when the host cell divides</a:t>
            </a:r>
          </a:p>
          <a:p>
            <a:r>
              <a:rPr lang="en-US" dirty="0"/>
              <a:t>Exists as various forms</a:t>
            </a:r>
          </a:p>
          <a:p>
            <a:r>
              <a:rPr lang="en-US" dirty="0"/>
              <a:t>Exists as crystals outside the host cells, no sign of life</a:t>
            </a:r>
          </a:p>
          <a:p>
            <a:r>
              <a:rPr lang="en-US" dirty="0"/>
              <a:t>Cannot be placed in any kingdom since they are not considered as living things</a:t>
            </a:r>
          </a:p>
          <a:p>
            <a:r>
              <a:rPr lang="en-US" dirty="0"/>
              <a:t>Examples : T4 bacteriophage, influenza virus, tobacco mosaic virus</a:t>
            </a:r>
            <a:endParaRPr lang="en-MY" dirty="0"/>
          </a:p>
        </p:txBody>
      </p:sp>
    </p:spTree>
    <p:extLst>
      <p:ext uri="{BB962C8B-B14F-4D97-AF65-F5344CB8AC3E}">
        <p14:creationId xmlns:p14="http://schemas.microsoft.com/office/powerpoint/2010/main" val="3648382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9FB5CA-F439-4BE0-BEDA-5D2E869EEE67}"/>
              </a:ext>
            </a:extLst>
          </p:cNvPr>
          <p:cNvPicPr>
            <a:picLocks noChangeAspect="1"/>
          </p:cNvPicPr>
          <p:nvPr/>
        </p:nvPicPr>
        <p:blipFill>
          <a:blip r:embed="rId2"/>
          <a:stretch>
            <a:fillRect/>
          </a:stretch>
        </p:blipFill>
        <p:spPr>
          <a:xfrm>
            <a:off x="1874249" y="0"/>
            <a:ext cx="8443502" cy="6858000"/>
          </a:xfrm>
          <a:prstGeom prst="rect">
            <a:avLst/>
          </a:prstGeom>
        </p:spPr>
      </p:pic>
    </p:spTree>
    <p:extLst>
      <p:ext uri="{BB962C8B-B14F-4D97-AF65-F5344CB8AC3E}">
        <p14:creationId xmlns:p14="http://schemas.microsoft.com/office/powerpoint/2010/main" val="192774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6B20-B29D-4B51-A7B9-73AF5E17D188}"/>
              </a:ext>
            </a:extLst>
          </p:cNvPr>
          <p:cNvSpPr>
            <a:spLocks noGrp="1"/>
          </p:cNvSpPr>
          <p:nvPr>
            <p:ph type="title"/>
          </p:nvPr>
        </p:nvSpPr>
        <p:spPr/>
        <p:txBody>
          <a:bodyPr/>
          <a:lstStyle/>
          <a:p>
            <a:r>
              <a:rPr lang="en-US" dirty="0"/>
              <a:t>Q: why virus is non-living outside while living inside host cell ?</a:t>
            </a:r>
            <a:endParaRPr lang="en-MY" dirty="0"/>
          </a:p>
        </p:txBody>
      </p:sp>
      <p:sp>
        <p:nvSpPr>
          <p:cNvPr id="3" name="Content Placeholder 2">
            <a:extLst>
              <a:ext uri="{FF2B5EF4-FFF2-40B4-BE49-F238E27FC236}">
                <a16:creationId xmlns:a16="http://schemas.microsoft.com/office/drawing/2014/main" id="{196C1D33-9B44-42FB-AD6C-12FA1F96BC2E}"/>
              </a:ext>
            </a:extLst>
          </p:cNvPr>
          <p:cNvSpPr>
            <a:spLocks noGrp="1"/>
          </p:cNvSpPr>
          <p:nvPr>
            <p:ph idx="1"/>
          </p:nvPr>
        </p:nvSpPr>
        <p:spPr/>
        <p:txBody>
          <a:bodyPr/>
          <a:lstStyle/>
          <a:p>
            <a:r>
              <a:rPr lang="en-US" dirty="0"/>
              <a:t>Virus is </a:t>
            </a:r>
            <a:r>
              <a:rPr lang="en-US" dirty="0">
                <a:solidFill>
                  <a:srgbClr val="FF0000"/>
                </a:solidFill>
              </a:rPr>
              <a:t>non-cellular</a:t>
            </a:r>
            <a:r>
              <a:rPr lang="en-US" dirty="0"/>
              <a:t>, they </a:t>
            </a:r>
            <a:r>
              <a:rPr lang="en-US" dirty="0">
                <a:solidFill>
                  <a:srgbClr val="FF0000"/>
                </a:solidFill>
              </a:rPr>
              <a:t>do not have plasma membrane, protoplasm or ribosomes.</a:t>
            </a:r>
          </a:p>
          <a:p>
            <a:r>
              <a:rPr lang="en-US" dirty="0"/>
              <a:t>They </a:t>
            </a:r>
            <a:r>
              <a:rPr lang="en-US" dirty="0">
                <a:solidFill>
                  <a:srgbClr val="FF0000"/>
                </a:solidFill>
              </a:rPr>
              <a:t>do not </a:t>
            </a:r>
            <a:r>
              <a:rPr lang="en-US" dirty="0"/>
              <a:t>self generate energy, undergo respiration and nutrition.</a:t>
            </a:r>
          </a:p>
          <a:p>
            <a:r>
              <a:rPr lang="en-US" dirty="0"/>
              <a:t>When outside the host cell they exist as </a:t>
            </a:r>
            <a:r>
              <a:rPr lang="en-US" dirty="0">
                <a:solidFill>
                  <a:srgbClr val="FF0000"/>
                </a:solidFill>
              </a:rPr>
              <a:t>particles or crystals</a:t>
            </a:r>
            <a:r>
              <a:rPr lang="en-US" dirty="0"/>
              <a:t>, do not show any signs of life.</a:t>
            </a:r>
          </a:p>
          <a:p>
            <a:r>
              <a:rPr lang="en-US" dirty="0"/>
              <a:t>Once inside the host cell, a virus </a:t>
            </a:r>
            <a:r>
              <a:rPr lang="en-US" dirty="0">
                <a:solidFill>
                  <a:srgbClr val="FF0000"/>
                </a:solidFill>
              </a:rPr>
              <a:t>takes over the metabolic machinery of host cell to replicate itself, </a:t>
            </a:r>
            <a:r>
              <a:rPr lang="en-US" dirty="0"/>
              <a:t>indicating the virus is living.</a:t>
            </a:r>
            <a:endParaRPr lang="en-MY" dirty="0"/>
          </a:p>
        </p:txBody>
      </p:sp>
    </p:spTree>
    <p:extLst>
      <p:ext uri="{BB962C8B-B14F-4D97-AF65-F5344CB8AC3E}">
        <p14:creationId xmlns:p14="http://schemas.microsoft.com/office/powerpoint/2010/main" val="379795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4057-5092-4F17-9477-2978B8BC958E}"/>
              </a:ext>
            </a:extLst>
          </p:cNvPr>
          <p:cNvSpPr>
            <a:spLocks noGrp="1"/>
          </p:cNvSpPr>
          <p:nvPr>
            <p:ph type="title"/>
          </p:nvPr>
        </p:nvSpPr>
        <p:spPr/>
        <p:txBody>
          <a:bodyPr/>
          <a:lstStyle/>
          <a:p>
            <a:r>
              <a:rPr lang="en-US" dirty="0"/>
              <a:t>Types of viruses</a:t>
            </a:r>
            <a:endParaRPr lang="en-MY" dirty="0"/>
          </a:p>
        </p:txBody>
      </p:sp>
      <p:sp>
        <p:nvSpPr>
          <p:cNvPr id="3" name="Content Placeholder 2">
            <a:extLst>
              <a:ext uri="{FF2B5EF4-FFF2-40B4-BE49-F238E27FC236}">
                <a16:creationId xmlns:a16="http://schemas.microsoft.com/office/drawing/2014/main" id="{4A5437AB-A1A8-416B-A4A1-6998DD38D601}"/>
              </a:ext>
            </a:extLst>
          </p:cNvPr>
          <p:cNvSpPr>
            <a:spLocks noGrp="1"/>
          </p:cNvSpPr>
          <p:nvPr>
            <p:ph idx="1"/>
          </p:nvPr>
        </p:nvSpPr>
        <p:spPr>
          <a:xfrm>
            <a:off x="1389529" y="2519082"/>
            <a:ext cx="10076330" cy="4141694"/>
          </a:xfrm>
        </p:spPr>
        <p:txBody>
          <a:bodyPr>
            <a:normAutofit/>
          </a:bodyPr>
          <a:lstStyle/>
          <a:p>
            <a:r>
              <a:rPr lang="en-US" dirty="0"/>
              <a:t>Based on the type of host they parasite:</a:t>
            </a:r>
          </a:p>
          <a:p>
            <a:pPr lvl="1"/>
            <a:r>
              <a:rPr lang="en-US" dirty="0"/>
              <a:t>Animal virus</a:t>
            </a:r>
          </a:p>
          <a:p>
            <a:pPr lvl="1"/>
            <a:r>
              <a:rPr lang="en-US" dirty="0"/>
              <a:t>Plant virus</a:t>
            </a:r>
          </a:p>
          <a:p>
            <a:pPr lvl="1"/>
            <a:r>
              <a:rPr lang="en-US" dirty="0"/>
              <a:t>Bacteriophage</a:t>
            </a:r>
          </a:p>
          <a:p>
            <a:r>
              <a:rPr lang="en-US" dirty="0"/>
              <a:t>Based on the genetic material of virus:</a:t>
            </a:r>
          </a:p>
          <a:p>
            <a:pPr lvl="1"/>
            <a:r>
              <a:rPr lang="en-US" dirty="0"/>
              <a:t>Double stranded DNA</a:t>
            </a:r>
          </a:p>
          <a:p>
            <a:pPr lvl="1"/>
            <a:r>
              <a:rPr lang="en-US" dirty="0"/>
              <a:t>Single stranded DNA</a:t>
            </a:r>
          </a:p>
          <a:p>
            <a:pPr lvl="1"/>
            <a:r>
              <a:rPr lang="en-US" dirty="0"/>
              <a:t>Double stranded DNA</a:t>
            </a:r>
          </a:p>
          <a:p>
            <a:pPr lvl="1"/>
            <a:r>
              <a:rPr lang="en-US" dirty="0"/>
              <a:t>Single stranded DNA</a:t>
            </a:r>
          </a:p>
        </p:txBody>
      </p:sp>
    </p:spTree>
    <p:extLst>
      <p:ext uri="{BB962C8B-B14F-4D97-AF65-F5344CB8AC3E}">
        <p14:creationId xmlns:p14="http://schemas.microsoft.com/office/powerpoint/2010/main" val="1986040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BBDA-4445-4DD8-B27A-3F572995A7BD}"/>
              </a:ext>
            </a:extLst>
          </p:cNvPr>
          <p:cNvSpPr>
            <a:spLocks noGrp="1"/>
          </p:cNvSpPr>
          <p:nvPr>
            <p:ph type="title"/>
          </p:nvPr>
        </p:nvSpPr>
        <p:spPr>
          <a:xfrm>
            <a:off x="2123560" y="516457"/>
            <a:ext cx="7729728" cy="1188720"/>
          </a:xfrm>
        </p:spPr>
        <p:txBody>
          <a:bodyPr/>
          <a:lstStyle/>
          <a:p>
            <a:r>
              <a:rPr lang="en-US" dirty="0"/>
              <a:t>Terms used in infectious diseases</a:t>
            </a:r>
            <a:endParaRPr lang="en-MY" dirty="0"/>
          </a:p>
        </p:txBody>
      </p:sp>
      <p:sp>
        <p:nvSpPr>
          <p:cNvPr id="3" name="Content Placeholder 2">
            <a:extLst>
              <a:ext uri="{FF2B5EF4-FFF2-40B4-BE49-F238E27FC236}">
                <a16:creationId xmlns:a16="http://schemas.microsoft.com/office/drawing/2014/main" id="{4817EDD6-CC58-4A4F-9AF2-7195493BD565}"/>
              </a:ext>
            </a:extLst>
          </p:cNvPr>
          <p:cNvSpPr>
            <a:spLocks noGrp="1"/>
          </p:cNvSpPr>
          <p:nvPr>
            <p:ph idx="1"/>
          </p:nvPr>
        </p:nvSpPr>
        <p:spPr>
          <a:xfrm>
            <a:off x="672354" y="2097741"/>
            <a:ext cx="11250706" cy="4607859"/>
          </a:xfrm>
        </p:spPr>
        <p:txBody>
          <a:bodyPr/>
          <a:lstStyle/>
          <a:p>
            <a:r>
              <a:rPr lang="en-US" dirty="0"/>
              <a:t>Causative agent / infectious agent </a:t>
            </a:r>
          </a:p>
          <a:p>
            <a:pPr>
              <a:buFontTx/>
              <a:buChar char="-"/>
            </a:pPr>
            <a:r>
              <a:rPr lang="en-US" dirty="0"/>
              <a:t>The organism that causes diseases</a:t>
            </a:r>
          </a:p>
          <a:p>
            <a:r>
              <a:rPr lang="en-MY" dirty="0"/>
              <a:t>Carrier</a:t>
            </a:r>
          </a:p>
          <a:p>
            <a:pPr>
              <a:buFontTx/>
              <a:buChar char="-"/>
            </a:pPr>
            <a:r>
              <a:rPr lang="en-MY" dirty="0"/>
              <a:t>A person who has been infected but does not show any symptoms of the diseases, and can transmit the diseases to others</a:t>
            </a:r>
          </a:p>
          <a:p>
            <a:r>
              <a:rPr lang="en-MY" dirty="0"/>
              <a:t>Incubation period</a:t>
            </a:r>
          </a:p>
          <a:p>
            <a:pPr>
              <a:buFontTx/>
              <a:buChar char="-"/>
            </a:pPr>
            <a:r>
              <a:rPr lang="en-MY" dirty="0"/>
              <a:t>The period between the time of infection and the appearance of visible signs and symptoms</a:t>
            </a:r>
          </a:p>
          <a:p>
            <a:r>
              <a:rPr lang="en-MY" dirty="0"/>
              <a:t>Signs / symptoms</a:t>
            </a:r>
          </a:p>
          <a:p>
            <a:pPr>
              <a:buFontTx/>
              <a:buChar char="-"/>
            </a:pPr>
            <a:r>
              <a:rPr lang="en-MY" dirty="0"/>
              <a:t>Visible manifestations of diseases / indicators of diseases (not found by medical examination)</a:t>
            </a:r>
          </a:p>
          <a:p>
            <a:r>
              <a:rPr lang="en-MY" dirty="0"/>
              <a:t>Vector </a:t>
            </a:r>
          </a:p>
          <a:p>
            <a:pPr>
              <a:buFontTx/>
              <a:buChar char="-"/>
            </a:pPr>
            <a:r>
              <a:rPr lang="en-MY" dirty="0"/>
              <a:t>The organism that transmits the diseases from an infected individual to uninfected one (mosquitoes)</a:t>
            </a:r>
          </a:p>
          <a:p>
            <a:pPr marL="0" indent="0">
              <a:buNone/>
            </a:pPr>
            <a:endParaRPr lang="en-MY" dirty="0"/>
          </a:p>
          <a:p>
            <a:pPr>
              <a:buFontTx/>
              <a:buChar char="-"/>
            </a:pPr>
            <a:endParaRPr lang="en-MY" dirty="0"/>
          </a:p>
        </p:txBody>
      </p:sp>
    </p:spTree>
    <p:extLst>
      <p:ext uri="{BB962C8B-B14F-4D97-AF65-F5344CB8AC3E}">
        <p14:creationId xmlns:p14="http://schemas.microsoft.com/office/powerpoint/2010/main" val="11396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2740-551A-44EB-9C46-517A0D4BB5B6}"/>
              </a:ext>
            </a:extLst>
          </p:cNvPr>
          <p:cNvSpPr>
            <a:spLocks noGrp="1"/>
          </p:cNvSpPr>
          <p:nvPr>
            <p:ph type="title"/>
          </p:nvPr>
        </p:nvSpPr>
        <p:spPr/>
        <p:txBody>
          <a:bodyPr/>
          <a:lstStyle/>
          <a:p>
            <a:r>
              <a:rPr lang="en-US" dirty="0"/>
              <a:t>Terms used in infectious diseases</a:t>
            </a:r>
            <a:endParaRPr lang="en-MY" dirty="0"/>
          </a:p>
        </p:txBody>
      </p:sp>
      <p:sp>
        <p:nvSpPr>
          <p:cNvPr id="3" name="Content Placeholder 2">
            <a:extLst>
              <a:ext uri="{FF2B5EF4-FFF2-40B4-BE49-F238E27FC236}">
                <a16:creationId xmlns:a16="http://schemas.microsoft.com/office/drawing/2014/main" id="{FD03DB44-4AC7-4FEB-8A39-BCAFF3B4F162}"/>
              </a:ext>
            </a:extLst>
          </p:cNvPr>
          <p:cNvSpPr>
            <a:spLocks noGrp="1"/>
          </p:cNvSpPr>
          <p:nvPr>
            <p:ph idx="1"/>
          </p:nvPr>
        </p:nvSpPr>
        <p:spPr>
          <a:xfrm>
            <a:off x="2231136" y="2638044"/>
            <a:ext cx="8311358" cy="3700003"/>
          </a:xfrm>
        </p:spPr>
        <p:txBody>
          <a:bodyPr/>
          <a:lstStyle/>
          <a:p>
            <a:r>
              <a:rPr lang="en-US" dirty="0"/>
              <a:t>Epidermic</a:t>
            </a:r>
          </a:p>
          <a:p>
            <a:pPr>
              <a:buFontTx/>
              <a:buChar char="-"/>
            </a:pPr>
            <a:r>
              <a:rPr lang="en-US" dirty="0"/>
              <a:t>Sudden outbreak of a diseases which spreads rapidly through population and then subsides</a:t>
            </a:r>
          </a:p>
          <a:p>
            <a:r>
              <a:rPr lang="en-US" dirty="0"/>
              <a:t>Pandemic</a:t>
            </a:r>
          </a:p>
          <a:p>
            <a:pPr>
              <a:buFontTx/>
              <a:buChar char="-"/>
            </a:pPr>
            <a:r>
              <a:rPr lang="en-US" dirty="0"/>
              <a:t>A global epidermic, spreads across several continents</a:t>
            </a:r>
          </a:p>
          <a:p>
            <a:r>
              <a:rPr lang="en-US" dirty="0"/>
              <a:t>Endemic </a:t>
            </a:r>
          </a:p>
          <a:p>
            <a:pPr>
              <a:buFontTx/>
              <a:buChar char="-"/>
            </a:pPr>
            <a:r>
              <a:rPr lang="en-US" dirty="0"/>
              <a:t>Diseases that is always present in a particular region but at low level</a:t>
            </a:r>
            <a:endParaRPr lang="en-MY" dirty="0"/>
          </a:p>
        </p:txBody>
      </p:sp>
    </p:spTree>
    <p:extLst>
      <p:ext uri="{BB962C8B-B14F-4D97-AF65-F5344CB8AC3E}">
        <p14:creationId xmlns:p14="http://schemas.microsoft.com/office/powerpoint/2010/main" val="9226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21ED-1F25-45EC-AFB5-496EA9F4F392}"/>
              </a:ext>
            </a:extLst>
          </p:cNvPr>
          <p:cNvSpPr>
            <a:spLocks noGrp="1"/>
          </p:cNvSpPr>
          <p:nvPr>
            <p:ph type="title"/>
          </p:nvPr>
        </p:nvSpPr>
        <p:spPr>
          <a:xfrm>
            <a:off x="2159418" y="2309398"/>
            <a:ext cx="7729728" cy="1188720"/>
          </a:xfrm>
        </p:spPr>
        <p:txBody>
          <a:bodyPr/>
          <a:lstStyle/>
          <a:p>
            <a:r>
              <a:rPr lang="en-US" dirty="0"/>
              <a:t>Biodiversity </a:t>
            </a:r>
            <a:r>
              <a:rPr lang="en-US" dirty="0">
                <a:sym typeface="Wingdings" panose="05000000000000000000" pitchFamily="2" charset="2"/>
              </a:rPr>
              <a:t> Today topics</a:t>
            </a:r>
            <a:endParaRPr lang="en-MY" dirty="0"/>
          </a:p>
        </p:txBody>
      </p:sp>
    </p:spTree>
    <p:extLst>
      <p:ext uri="{BB962C8B-B14F-4D97-AF65-F5344CB8AC3E}">
        <p14:creationId xmlns:p14="http://schemas.microsoft.com/office/powerpoint/2010/main" val="1979017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566B-FDAB-4D85-9DED-40B2F4F31AB2}"/>
              </a:ext>
            </a:extLst>
          </p:cNvPr>
          <p:cNvSpPr>
            <a:spLocks noGrp="1"/>
          </p:cNvSpPr>
          <p:nvPr>
            <p:ph type="title"/>
          </p:nvPr>
        </p:nvSpPr>
        <p:spPr/>
        <p:txBody>
          <a:bodyPr/>
          <a:lstStyle/>
          <a:p>
            <a:r>
              <a:rPr lang="en-US" dirty="0"/>
              <a:t>Dengue</a:t>
            </a:r>
            <a:endParaRPr lang="en-MY" dirty="0"/>
          </a:p>
        </p:txBody>
      </p:sp>
      <p:sp>
        <p:nvSpPr>
          <p:cNvPr id="3" name="Content Placeholder 2">
            <a:extLst>
              <a:ext uri="{FF2B5EF4-FFF2-40B4-BE49-F238E27FC236}">
                <a16:creationId xmlns:a16="http://schemas.microsoft.com/office/drawing/2014/main" id="{8AB2866C-D8E2-493D-BB06-CB74A6894D79}"/>
              </a:ext>
            </a:extLst>
          </p:cNvPr>
          <p:cNvSpPr>
            <a:spLocks noGrp="1"/>
          </p:cNvSpPr>
          <p:nvPr>
            <p:ph idx="1"/>
          </p:nvPr>
        </p:nvSpPr>
        <p:spPr/>
        <p:txBody>
          <a:bodyPr/>
          <a:lstStyle/>
          <a:p>
            <a:r>
              <a:rPr lang="en-US" dirty="0"/>
              <a:t>Dengue fever and dengue </a:t>
            </a:r>
            <a:r>
              <a:rPr lang="en-US" dirty="0" err="1"/>
              <a:t>haemorrhagic</a:t>
            </a:r>
            <a:r>
              <a:rPr lang="en-US" dirty="0"/>
              <a:t> fever are caused by the dengue fever virus (DENV), which is a RNA virus.</a:t>
            </a:r>
          </a:p>
          <a:p>
            <a:r>
              <a:rPr lang="en-US" dirty="0"/>
              <a:t>4 strains of viruses called DENV-1, DENV-2, DENV-3, DENV-4.</a:t>
            </a:r>
          </a:p>
          <a:p>
            <a:r>
              <a:rPr lang="en-US" dirty="0"/>
              <a:t>Infection with one viral strain is believed to produce life-long immunity to that particular strain. But it is possible to be infected by different strains. </a:t>
            </a:r>
          </a:p>
          <a:p>
            <a:r>
              <a:rPr lang="en-US" dirty="0"/>
              <a:t>When a female mosquito sucks the blood of an infected human, the virus is ingested into its gut and then moves into its salivary glands, mosquito can transmit the DENV for the rest of its life, the lifespan of mosquito is around 1 month.</a:t>
            </a:r>
            <a:endParaRPr lang="en-MY" dirty="0"/>
          </a:p>
        </p:txBody>
      </p:sp>
    </p:spTree>
    <p:extLst>
      <p:ext uri="{BB962C8B-B14F-4D97-AF65-F5344CB8AC3E}">
        <p14:creationId xmlns:p14="http://schemas.microsoft.com/office/powerpoint/2010/main" val="2864494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E43DC6-1812-4737-834B-E47936FDD9DD}"/>
              </a:ext>
            </a:extLst>
          </p:cNvPr>
          <p:cNvPicPr>
            <a:picLocks noChangeAspect="1"/>
          </p:cNvPicPr>
          <p:nvPr/>
        </p:nvPicPr>
        <p:blipFill>
          <a:blip r:embed="rId2"/>
          <a:stretch>
            <a:fillRect/>
          </a:stretch>
        </p:blipFill>
        <p:spPr>
          <a:xfrm>
            <a:off x="177154" y="1094534"/>
            <a:ext cx="5757482" cy="3248865"/>
          </a:xfrm>
          <a:prstGeom prst="rect">
            <a:avLst/>
          </a:prstGeom>
        </p:spPr>
      </p:pic>
      <p:pic>
        <p:nvPicPr>
          <p:cNvPr id="4" name="Picture 3">
            <a:extLst>
              <a:ext uri="{FF2B5EF4-FFF2-40B4-BE49-F238E27FC236}">
                <a16:creationId xmlns:a16="http://schemas.microsoft.com/office/drawing/2014/main" id="{D5C36075-BFEB-4EFF-8E85-C70DACC5EFD6}"/>
              </a:ext>
            </a:extLst>
          </p:cNvPr>
          <p:cNvPicPr>
            <a:picLocks noChangeAspect="1"/>
          </p:cNvPicPr>
          <p:nvPr/>
        </p:nvPicPr>
        <p:blipFill>
          <a:blip r:embed="rId3"/>
          <a:stretch>
            <a:fillRect/>
          </a:stretch>
        </p:blipFill>
        <p:spPr>
          <a:xfrm>
            <a:off x="5934636" y="209829"/>
            <a:ext cx="6096000" cy="6096000"/>
          </a:xfrm>
          <a:prstGeom prst="rect">
            <a:avLst/>
          </a:prstGeom>
        </p:spPr>
      </p:pic>
    </p:spTree>
    <p:extLst>
      <p:ext uri="{BB962C8B-B14F-4D97-AF65-F5344CB8AC3E}">
        <p14:creationId xmlns:p14="http://schemas.microsoft.com/office/powerpoint/2010/main" val="49941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D413-1F8F-4FE7-8544-20C82923B4B9}"/>
              </a:ext>
            </a:extLst>
          </p:cNvPr>
          <p:cNvSpPr>
            <a:spLocks noGrp="1"/>
          </p:cNvSpPr>
          <p:nvPr>
            <p:ph type="title"/>
          </p:nvPr>
        </p:nvSpPr>
        <p:spPr/>
        <p:txBody>
          <a:bodyPr/>
          <a:lstStyle/>
          <a:p>
            <a:r>
              <a:rPr lang="en-US" dirty="0"/>
              <a:t>Tuberculosis (TB)</a:t>
            </a:r>
            <a:endParaRPr lang="en-MY" dirty="0"/>
          </a:p>
        </p:txBody>
      </p:sp>
      <p:sp>
        <p:nvSpPr>
          <p:cNvPr id="3" name="Content Placeholder 2">
            <a:extLst>
              <a:ext uri="{FF2B5EF4-FFF2-40B4-BE49-F238E27FC236}">
                <a16:creationId xmlns:a16="http://schemas.microsoft.com/office/drawing/2014/main" id="{B6AF47D0-2B3D-47E0-9A43-D2A0368AE34E}"/>
              </a:ext>
            </a:extLst>
          </p:cNvPr>
          <p:cNvSpPr>
            <a:spLocks noGrp="1"/>
          </p:cNvSpPr>
          <p:nvPr>
            <p:ph idx="1"/>
          </p:nvPr>
        </p:nvSpPr>
        <p:spPr/>
        <p:txBody>
          <a:bodyPr/>
          <a:lstStyle/>
          <a:p>
            <a:r>
              <a:rPr lang="en-US" altLang="zh-CN" dirty="0"/>
              <a:t>Tuber</a:t>
            </a:r>
            <a:r>
              <a:rPr lang="en-MY" altLang="zh-CN" dirty="0" err="1"/>
              <a:t>culosis</a:t>
            </a:r>
            <a:r>
              <a:rPr lang="en-MY" altLang="zh-CN" dirty="0"/>
              <a:t> – 1990 declared as global emergency because of increasing cases in developed countries.</a:t>
            </a:r>
          </a:p>
          <a:p>
            <a:r>
              <a:rPr lang="en-MY" dirty="0"/>
              <a:t>Now the diseases is prevalent in refugee and prisoner-of-war camps.</a:t>
            </a:r>
          </a:p>
          <a:p>
            <a:r>
              <a:rPr lang="en-MY" dirty="0"/>
              <a:t>Resurgence of the diseases is due to </a:t>
            </a:r>
          </a:p>
          <a:p>
            <a:pPr lvl="1"/>
            <a:r>
              <a:rPr lang="en-MY" dirty="0"/>
              <a:t>Drug resistant form of TB appears</a:t>
            </a:r>
          </a:p>
          <a:p>
            <a:pPr lvl="1"/>
            <a:r>
              <a:rPr lang="en-MY" dirty="0"/>
              <a:t>TB/HIV coinfection: people with suppressed or weakened immune systems</a:t>
            </a:r>
          </a:p>
          <a:p>
            <a:pPr lvl="1"/>
            <a:r>
              <a:rPr lang="en-MY" dirty="0"/>
              <a:t>Migration </a:t>
            </a:r>
          </a:p>
          <a:p>
            <a:pPr lvl="1"/>
            <a:r>
              <a:rPr lang="en-MY" dirty="0"/>
              <a:t>Poor housing conditions</a:t>
            </a:r>
          </a:p>
        </p:txBody>
      </p:sp>
    </p:spTree>
    <p:extLst>
      <p:ext uri="{BB962C8B-B14F-4D97-AF65-F5344CB8AC3E}">
        <p14:creationId xmlns:p14="http://schemas.microsoft.com/office/powerpoint/2010/main" val="1173754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211C-5FE8-4506-815A-390BE315B598}"/>
              </a:ext>
            </a:extLst>
          </p:cNvPr>
          <p:cNvSpPr>
            <a:spLocks noGrp="1"/>
          </p:cNvSpPr>
          <p:nvPr>
            <p:ph type="title"/>
          </p:nvPr>
        </p:nvSpPr>
        <p:spPr/>
        <p:txBody>
          <a:bodyPr/>
          <a:lstStyle/>
          <a:p>
            <a:r>
              <a:rPr lang="en-MY" dirty="0"/>
              <a:t>Tuberculosis (TB)</a:t>
            </a:r>
          </a:p>
        </p:txBody>
      </p:sp>
      <p:sp>
        <p:nvSpPr>
          <p:cNvPr id="3" name="Content Placeholder 2">
            <a:extLst>
              <a:ext uri="{FF2B5EF4-FFF2-40B4-BE49-F238E27FC236}">
                <a16:creationId xmlns:a16="http://schemas.microsoft.com/office/drawing/2014/main" id="{1A7FF78E-08A6-47C2-B0C8-326D92424EE4}"/>
              </a:ext>
            </a:extLst>
          </p:cNvPr>
          <p:cNvSpPr>
            <a:spLocks noGrp="1"/>
          </p:cNvSpPr>
          <p:nvPr>
            <p:ph idx="1"/>
          </p:nvPr>
        </p:nvSpPr>
        <p:spPr/>
        <p:txBody>
          <a:bodyPr/>
          <a:lstStyle/>
          <a:p>
            <a:r>
              <a:rPr lang="en-MY" dirty="0"/>
              <a:t>It is caused by 2 species of Mycobacterium, a fungus like rod-shaped bacteria, tubercle bacillus and M. </a:t>
            </a:r>
            <a:r>
              <a:rPr lang="en-MY" dirty="0" err="1"/>
              <a:t>bovis</a:t>
            </a:r>
            <a:r>
              <a:rPr lang="en-MY" dirty="0"/>
              <a:t> which is found in milk.</a:t>
            </a:r>
          </a:p>
          <a:p>
            <a:r>
              <a:rPr lang="en-MY" dirty="0"/>
              <a:t>M. </a:t>
            </a:r>
            <a:r>
              <a:rPr lang="en-MY" dirty="0" err="1"/>
              <a:t>bovis</a:t>
            </a:r>
            <a:r>
              <a:rPr lang="en-MY" dirty="0"/>
              <a:t> is very resistant and remains active in long periods in milk, but pasteurization and sterilization kill 99% of the bacteria, bovine TB therefore is no longer of threat to humans.</a:t>
            </a:r>
          </a:p>
          <a:p>
            <a:r>
              <a:rPr lang="en-MY" dirty="0"/>
              <a:t>TB is mostly transmitted by droplet infection, but it requires prolonged contact with the patients. Increased risk of contracting TB if the ventilation condition is poor.</a:t>
            </a:r>
          </a:p>
          <a:p>
            <a:r>
              <a:rPr lang="en-MY" dirty="0"/>
              <a:t>Pulmonary TB is the most common.</a:t>
            </a:r>
          </a:p>
        </p:txBody>
      </p:sp>
    </p:spTree>
    <p:extLst>
      <p:ext uri="{BB962C8B-B14F-4D97-AF65-F5344CB8AC3E}">
        <p14:creationId xmlns:p14="http://schemas.microsoft.com/office/powerpoint/2010/main" val="1798323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AFBEC6-68FB-42BC-931B-DD9C52465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100" y="0"/>
            <a:ext cx="6699799" cy="6858000"/>
          </a:xfrm>
          <a:prstGeom prst="rect">
            <a:avLst/>
          </a:prstGeom>
        </p:spPr>
      </p:pic>
    </p:spTree>
    <p:extLst>
      <p:ext uri="{BB962C8B-B14F-4D97-AF65-F5344CB8AC3E}">
        <p14:creationId xmlns:p14="http://schemas.microsoft.com/office/powerpoint/2010/main" val="956520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99820E-2F7C-4E57-938C-C59BD46F5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669" y="0"/>
            <a:ext cx="6706661" cy="6858000"/>
          </a:xfrm>
          <a:prstGeom prst="rect">
            <a:avLst/>
          </a:prstGeom>
        </p:spPr>
      </p:pic>
    </p:spTree>
    <p:extLst>
      <p:ext uri="{BB962C8B-B14F-4D97-AF65-F5344CB8AC3E}">
        <p14:creationId xmlns:p14="http://schemas.microsoft.com/office/powerpoint/2010/main" val="382350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3BA59-1CAB-4328-93F7-0BC3804EC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891" y="0"/>
            <a:ext cx="4934218" cy="6858000"/>
          </a:xfrm>
          <a:prstGeom prst="rect">
            <a:avLst/>
          </a:prstGeom>
        </p:spPr>
      </p:pic>
    </p:spTree>
    <p:extLst>
      <p:ext uri="{BB962C8B-B14F-4D97-AF65-F5344CB8AC3E}">
        <p14:creationId xmlns:p14="http://schemas.microsoft.com/office/powerpoint/2010/main" val="1300396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34762-1ED3-4830-B288-F69D601B3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317" y="0"/>
            <a:ext cx="4997366" cy="6858000"/>
          </a:xfrm>
          <a:prstGeom prst="rect">
            <a:avLst/>
          </a:prstGeom>
        </p:spPr>
      </p:pic>
    </p:spTree>
    <p:extLst>
      <p:ext uri="{BB962C8B-B14F-4D97-AF65-F5344CB8AC3E}">
        <p14:creationId xmlns:p14="http://schemas.microsoft.com/office/powerpoint/2010/main" val="87890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F21A-5BB0-45B6-9C6F-9BF7DBE62880}"/>
              </a:ext>
            </a:extLst>
          </p:cNvPr>
          <p:cNvSpPr>
            <a:spLocks noGrp="1"/>
          </p:cNvSpPr>
          <p:nvPr>
            <p:ph type="title"/>
          </p:nvPr>
        </p:nvSpPr>
        <p:spPr>
          <a:xfrm>
            <a:off x="2231136" y="2506621"/>
            <a:ext cx="7729728" cy="1188720"/>
          </a:xfrm>
        </p:spPr>
        <p:txBody>
          <a:bodyPr/>
          <a:lstStyle/>
          <a:p>
            <a:r>
              <a:rPr lang="en-MY" dirty="0"/>
              <a:t>Form 4 Revision</a:t>
            </a:r>
          </a:p>
        </p:txBody>
      </p:sp>
    </p:spTree>
    <p:extLst>
      <p:ext uri="{BB962C8B-B14F-4D97-AF65-F5344CB8AC3E}">
        <p14:creationId xmlns:p14="http://schemas.microsoft.com/office/powerpoint/2010/main" val="1223968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9248-4C3C-451A-8110-41B7A13F90FD}"/>
              </a:ext>
            </a:extLst>
          </p:cNvPr>
          <p:cNvSpPr>
            <a:spLocks noGrp="1"/>
          </p:cNvSpPr>
          <p:nvPr>
            <p:ph type="title"/>
          </p:nvPr>
        </p:nvSpPr>
        <p:spPr>
          <a:xfrm>
            <a:off x="2118539" y="364057"/>
            <a:ext cx="7729728" cy="1188720"/>
          </a:xfrm>
        </p:spPr>
        <p:txBody>
          <a:bodyPr/>
          <a:lstStyle/>
          <a:p>
            <a:r>
              <a:rPr lang="en-MY" dirty="0"/>
              <a:t>Q1</a:t>
            </a:r>
          </a:p>
        </p:txBody>
      </p:sp>
      <p:sp>
        <p:nvSpPr>
          <p:cNvPr id="3" name="Content Placeholder 2">
            <a:extLst>
              <a:ext uri="{FF2B5EF4-FFF2-40B4-BE49-F238E27FC236}">
                <a16:creationId xmlns:a16="http://schemas.microsoft.com/office/drawing/2014/main" id="{72E4D7BB-862E-4E88-BFBF-D1240AD070FA}"/>
              </a:ext>
            </a:extLst>
          </p:cNvPr>
          <p:cNvSpPr>
            <a:spLocks noGrp="1"/>
          </p:cNvSpPr>
          <p:nvPr>
            <p:ph idx="1"/>
          </p:nvPr>
        </p:nvSpPr>
        <p:spPr>
          <a:xfrm>
            <a:off x="1576712" y="2431856"/>
            <a:ext cx="8813382" cy="3780685"/>
          </a:xfrm>
        </p:spPr>
        <p:txBody>
          <a:bodyPr>
            <a:normAutofit/>
          </a:bodyPr>
          <a:lstStyle/>
          <a:p>
            <a:r>
              <a:rPr lang="en-US" dirty="0"/>
              <a:t>Diagram 1.1 shows the appendicular skeleton of the human.</a:t>
            </a:r>
          </a:p>
          <a:p>
            <a:pPr marL="342900" indent="-342900">
              <a:buFont typeface="+mj-lt"/>
              <a:buAutoNum type="alphaLcParenR"/>
            </a:pPr>
            <a:r>
              <a:rPr lang="en-US" dirty="0"/>
              <a:t>Name P and Q. (2%)</a:t>
            </a:r>
          </a:p>
          <a:p>
            <a:pPr marL="342900" indent="-342900">
              <a:buFont typeface="+mj-lt"/>
              <a:buAutoNum type="alphaLcParenR"/>
            </a:pPr>
            <a:r>
              <a:rPr lang="en-US" dirty="0"/>
              <a:t>Name the type of tissue that made up P and justify why P is a tissue. (2%)</a:t>
            </a:r>
          </a:p>
          <a:p>
            <a:pPr marL="342900" indent="-342900">
              <a:buFont typeface="+mj-lt"/>
              <a:buAutoNum type="alphaLcParenR"/>
            </a:pPr>
            <a:r>
              <a:rPr lang="en-US" dirty="0"/>
              <a:t>Explain the function of Q in relation to the movement of the arm in the direction shown in the diagram. (2%)</a:t>
            </a:r>
          </a:p>
          <a:p>
            <a:pPr marL="342900" indent="-342900">
              <a:buFont typeface="+mj-lt"/>
              <a:buAutoNum type="alphaLcParenR"/>
            </a:pPr>
            <a:r>
              <a:rPr lang="en-US" dirty="0"/>
              <a:t>On Diagram 1.1, complete and label the drawing to show the antagonistic pair of muscles which involve in movement of the arm in the direction shown. (2%)</a:t>
            </a:r>
          </a:p>
          <a:p>
            <a:pPr marL="0" indent="0">
              <a:buNone/>
            </a:pPr>
            <a:r>
              <a:rPr lang="en-US" dirty="0"/>
              <a:t>Muscular dystrophy is a condition which affects locomotion and support. </a:t>
            </a:r>
          </a:p>
          <a:p>
            <a:pPr marL="0" indent="0">
              <a:buNone/>
            </a:pPr>
            <a:r>
              <a:rPr lang="en-US" dirty="0"/>
              <a:t>e) Suggest why the disease is more common in males than females. (2%)</a:t>
            </a:r>
          </a:p>
          <a:p>
            <a:pPr marL="342900" indent="-342900">
              <a:buFont typeface="+mj-lt"/>
              <a:buAutoNum type="alphaLcParenR"/>
            </a:pPr>
            <a:endParaRPr lang="en-MY" dirty="0"/>
          </a:p>
        </p:txBody>
      </p:sp>
    </p:spTree>
    <p:extLst>
      <p:ext uri="{BB962C8B-B14F-4D97-AF65-F5344CB8AC3E}">
        <p14:creationId xmlns:p14="http://schemas.microsoft.com/office/powerpoint/2010/main" val="137425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C9A8-BDFD-4502-91F3-383404E928E3}"/>
              </a:ext>
            </a:extLst>
          </p:cNvPr>
          <p:cNvSpPr>
            <a:spLocks noGrp="1"/>
          </p:cNvSpPr>
          <p:nvPr>
            <p:ph type="title"/>
          </p:nvPr>
        </p:nvSpPr>
        <p:spPr/>
        <p:txBody>
          <a:bodyPr/>
          <a:lstStyle/>
          <a:p>
            <a:r>
              <a:rPr lang="en-US" dirty="0"/>
              <a:t>Learning outcomes</a:t>
            </a:r>
            <a:endParaRPr lang="en-MY" dirty="0"/>
          </a:p>
        </p:txBody>
      </p:sp>
      <p:sp>
        <p:nvSpPr>
          <p:cNvPr id="3" name="Content Placeholder 2">
            <a:extLst>
              <a:ext uri="{FF2B5EF4-FFF2-40B4-BE49-F238E27FC236}">
                <a16:creationId xmlns:a16="http://schemas.microsoft.com/office/drawing/2014/main" id="{F1F7CDA4-0809-45C8-8757-15A5BD23C59E}"/>
              </a:ext>
            </a:extLst>
          </p:cNvPr>
          <p:cNvSpPr>
            <a:spLocks noGrp="1"/>
          </p:cNvSpPr>
          <p:nvPr>
            <p:ph idx="1"/>
          </p:nvPr>
        </p:nvSpPr>
        <p:spPr>
          <a:xfrm>
            <a:off x="2231136" y="2638044"/>
            <a:ext cx="8006558" cy="3101983"/>
          </a:xfrm>
        </p:spPr>
        <p:txBody>
          <a:bodyPr/>
          <a:lstStyle/>
          <a:p>
            <a:pPr marL="0" indent="0">
              <a:buNone/>
            </a:pPr>
            <a:r>
              <a:rPr lang="en-US" dirty="0"/>
              <a:t>Classification of organisms</a:t>
            </a:r>
          </a:p>
          <a:p>
            <a:pPr marL="0" indent="0">
              <a:buNone/>
            </a:pPr>
            <a:r>
              <a:rPr lang="en-US" dirty="0" err="1"/>
              <a:t>Taxanomy</a:t>
            </a:r>
            <a:r>
              <a:rPr lang="en-US" dirty="0"/>
              <a:t> Hierarchy</a:t>
            </a:r>
          </a:p>
          <a:p>
            <a:pPr marL="0" indent="0">
              <a:buNone/>
            </a:pPr>
            <a:r>
              <a:rPr lang="en-US" dirty="0"/>
              <a:t>Binomial Nomenclature System</a:t>
            </a:r>
          </a:p>
          <a:p>
            <a:pPr marL="0" indent="0">
              <a:buNone/>
            </a:pPr>
            <a:r>
              <a:rPr lang="en-US" dirty="0"/>
              <a:t>Dichotomous Key</a:t>
            </a:r>
          </a:p>
          <a:p>
            <a:pPr marL="0" indent="0">
              <a:buNone/>
            </a:pPr>
            <a:r>
              <a:rPr lang="en-US" dirty="0"/>
              <a:t>Concept of Biodiversity</a:t>
            </a:r>
          </a:p>
          <a:p>
            <a:pPr marL="0" indent="0">
              <a:buNone/>
            </a:pPr>
            <a:r>
              <a:rPr lang="en-US" dirty="0"/>
              <a:t>Introduction to Microbiology ( what causes your diseases ) </a:t>
            </a:r>
            <a:r>
              <a:rPr lang="en-US" dirty="0">
                <a:sym typeface="Wingdings" panose="05000000000000000000" pitchFamily="2" charset="2"/>
              </a:rPr>
              <a:t> bacteria and viruses</a:t>
            </a:r>
          </a:p>
          <a:p>
            <a:pPr marL="0" indent="0">
              <a:buNone/>
            </a:pPr>
            <a:r>
              <a:rPr lang="en-US" dirty="0">
                <a:sym typeface="Wingdings" panose="05000000000000000000" pitchFamily="2" charset="2"/>
              </a:rPr>
              <a:t>Introduction to Infectious Diseases ( Dengue and Tuberculosis)  Pre U</a:t>
            </a:r>
            <a:endParaRPr lang="en-US" dirty="0"/>
          </a:p>
          <a:p>
            <a:pPr marL="0" indent="0">
              <a:buNone/>
            </a:pPr>
            <a:endParaRPr lang="en-MY" dirty="0"/>
          </a:p>
        </p:txBody>
      </p:sp>
    </p:spTree>
    <p:extLst>
      <p:ext uri="{BB962C8B-B14F-4D97-AF65-F5344CB8AC3E}">
        <p14:creationId xmlns:p14="http://schemas.microsoft.com/office/powerpoint/2010/main" val="699352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E8092-71E5-4793-974D-92017E8BC37D}"/>
              </a:ext>
            </a:extLst>
          </p:cNvPr>
          <p:cNvPicPr>
            <a:picLocks noChangeAspect="1"/>
          </p:cNvPicPr>
          <p:nvPr/>
        </p:nvPicPr>
        <p:blipFill>
          <a:blip r:embed="rId2"/>
          <a:stretch>
            <a:fillRect/>
          </a:stretch>
        </p:blipFill>
        <p:spPr>
          <a:xfrm>
            <a:off x="3393033" y="1505383"/>
            <a:ext cx="4662205" cy="4178240"/>
          </a:xfrm>
          <a:prstGeom prst="rect">
            <a:avLst/>
          </a:prstGeom>
        </p:spPr>
      </p:pic>
      <p:cxnSp>
        <p:nvCxnSpPr>
          <p:cNvPr id="5" name="Straight Arrow Connector 4">
            <a:extLst>
              <a:ext uri="{FF2B5EF4-FFF2-40B4-BE49-F238E27FC236}">
                <a16:creationId xmlns:a16="http://schemas.microsoft.com/office/drawing/2014/main" id="{55DDBCA2-7423-4839-AF1F-5E264F3BD4D5}"/>
              </a:ext>
            </a:extLst>
          </p:cNvPr>
          <p:cNvCxnSpPr/>
          <p:nvPr/>
        </p:nvCxnSpPr>
        <p:spPr>
          <a:xfrm>
            <a:off x="5728447" y="2958352"/>
            <a:ext cx="914400" cy="274320"/>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81DBD43-1F72-4FCD-A1B4-3BF3A20A9A1B}"/>
              </a:ext>
            </a:extLst>
          </p:cNvPr>
          <p:cNvCxnSpPr/>
          <p:nvPr/>
        </p:nvCxnSpPr>
        <p:spPr>
          <a:xfrm flipH="1">
            <a:off x="6838950" y="4133850"/>
            <a:ext cx="1514475" cy="152400"/>
          </a:xfrm>
          <a:prstGeom prst="straightConnector1">
            <a:avLst/>
          </a:prstGeom>
          <a:ln w="47625">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5164CDA-ECB0-4DF5-B5C1-A9E27E3C6250}"/>
              </a:ext>
            </a:extLst>
          </p:cNvPr>
          <p:cNvSpPr txBox="1"/>
          <p:nvPr/>
        </p:nvSpPr>
        <p:spPr>
          <a:xfrm>
            <a:off x="5407849" y="2722189"/>
            <a:ext cx="632572" cy="369332"/>
          </a:xfrm>
          <a:prstGeom prst="rect">
            <a:avLst/>
          </a:prstGeom>
          <a:noFill/>
        </p:spPr>
        <p:txBody>
          <a:bodyPr wrap="square" rtlCol="0">
            <a:spAutoFit/>
          </a:bodyPr>
          <a:lstStyle/>
          <a:p>
            <a:r>
              <a:rPr lang="en-MY" dirty="0">
                <a:solidFill>
                  <a:srgbClr val="FF0000"/>
                </a:solidFill>
              </a:rPr>
              <a:t>P</a:t>
            </a:r>
          </a:p>
        </p:txBody>
      </p:sp>
      <p:sp>
        <p:nvSpPr>
          <p:cNvPr id="9" name="TextBox 8">
            <a:extLst>
              <a:ext uri="{FF2B5EF4-FFF2-40B4-BE49-F238E27FC236}">
                <a16:creationId xmlns:a16="http://schemas.microsoft.com/office/drawing/2014/main" id="{4EC88C59-58AD-4B38-8FC6-78BBFD868348}"/>
              </a:ext>
            </a:extLst>
          </p:cNvPr>
          <p:cNvSpPr txBox="1"/>
          <p:nvPr/>
        </p:nvSpPr>
        <p:spPr>
          <a:xfrm>
            <a:off x="8353425" y="3888343"/>
            <a:ext cx="542925" cy="369332"/>
          </a:xfrm>
          <a:prstGeom prst="rect">
            <a:avLst/>
          </a:prstGeom>
          <a:noFill/>
        </p:spPr>
        <p:txBody>
          <a:bodyPr wrap="square" rtlCol="0">
            <a:spAutoFit/>
          </a:bodyPr>
          <a:lstStyle/>
          <a:p>
            <a:r>
              <a:rPr lang="en-MY" dirty="0">
                <a:solidFill>
                  <a:srgbClr val="FF0000"/>
                </a:solidFill>
              </a:rPr>
              <a:t>Q</a:t>
            </a:r>
          </a:p>
        </p:txBody>
      </p:sp>
    </p:spTree>
    <p:extLst>
      <p:ext uri="{BB962C8B-B14F-4D97-AF65-F5344CB8AC3E}">
        <p14:creationId xmlns:p14="http://schemas.microsoft.com/office/powerpoint/2010/main" val="89442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4223-4120-46DF-A4A4-D73ECD3EA485}"/>
              </a:ext>
            </a:extLst>
          </p:cNvPr>
          <p:cNvSpPr>
            <a:spLocks noGrp="1"/>
          </p:cNvSpPr>
          <p:nvPr>
            <p:ph type="title"/>
          </p:nvPr>
        </p:nvSpPr>
        <p:spPr/>
        <p:txBody>
          <a:bodyPr/>
          <a:lstStyle/>
          <a:p>
            <a:r>
              <a:rPr lang="en-MY" dirty="0"/>
              <a:t>Ans </a:t>
            </a:r>
          </a:p>
        </p:txBody>
      </p:sp>
      <p:sp>
        <p:nvSpPr>
          <p:cNvPr id="3" name="Content Placeholder 2">
            <a:extLst>
              <a:ext uri="{FF2B5EF4-FFF2-40B4-BE49-F238E27FC236}">
                <a16:creationId xmlns:a16="http://schemas.microsoft.com/office/drawing/2014/main" id="{57FF3451-FB72-45CB-AAA9-694718F715D3}"/>
              </a:ext>
            </a:extLst>
          </p:cNvPr>
          <p:cNvSpPr>
            <a:spLocks noGrp="1"/>
          </p:cNvSpPr>
          <p:nvPr>
            <p:ph idx="1"/>
          </p:nvPr>
        </p:nvSpPr>
        <p:spPr>
          <a:xfrm>
            <a:off x="2231136" y="2638044"/>
            <a:ext cx="8341614" cy="3101983"/>
          </a:xfrm>
        </p:spPr>
        <p:txBody>
          <a:bodyPr>
            <a:normAutofit/>
          </a:bodyPr>
          <a:lstStyle/>
          <a:p>
            <a:pPr marL="457200" indent="-457200">
              <a:buFont typeface="+mj-lt"/>
              <a:buAutoNum type="alphaLcParenR"/>
            </a:pPr>
            <a:r>
              <a:rPr lang="en-MY" sz="2000" dirty="0">
                <a:solidFill>
                  <a:srgbClr val="FF0000"/>
                </a:solidFill>
              </a:rPr>
              <a:t>P : tendon; Q : triceps muscles</a:t>
            </a:r>
          </a:p>
          <a:p>
            <a:pPr marL="457200" indent="-457200">
              <a:buFont typeface="+mj-lt"/>
              <a:buAutoNum type="alphaLcParenR"/>
            </a:pPr>
            <a:r>
              <a:rPr lang="en-MY" sz="2000" dirty="0">
                <a:solidFill>
                  <a:srgbClr val="FF0000"/>
                </a:solidFill>
              </a:rPr>
              <a:t>P is a type of connective tissues which made up of a group of similar cells.</a:t>
            </a:r>
          </a:p>
          <a:p>
            <a:pPr marL="457200" indent="-457200">
              <a:buFont typeface="+mj-lt"/>
              <a:buAutoNum type="alphaLcParenR"/>
            </a:pPr>
            <a:r>
              <a:rPr lang="en-US" sz="2000" dirty="0">
                <a:solidFill>
                  <a:srgbClr val="FF0000"/>
                </a:solidFill>
              </a:rPr>
              <a:t>Q relax, biceps muscle contracts, tendon pull up , to bend the arm.</a:t>
            </a:r>
          </a:p>
          <a:p>
            <a:pPr marL="0" indent="0">
              <a:buNone/>
            </a:pPr>
            <a:r>
              <a:rPr lang="en-US" sz="2000" dirty="0">
                <a:solidFill>
                  <a:srgbClr val="FF0000"/>
                </a:solidFill>
              </a:rPr>
              <a:t>e) Males has only a single X-chromosome, the gene is linked to X-chromosome, recessive gene</a:t>
            </a:r>
          </a:p>
          <a:p>
            <a:pPr marL="0" indent="0">
              <a:buNone/>
            </a:pPr>
            <a:endParaRPr lang="en-US" sz="2000" dirty="0">
              <a:solidFill>
                <a:srgbClr val="FF0000"/>
              </a:solidFill>
            </a:endParaRPr>
          </a:p>
          <a:p>
            <a:pPr marL="457200" indent="-457200">
              <a:buFont typeface="+mj-lt"/>
              <a:buAutoNum type="alphaLcParenR"/>
            </a:pPr>
            <a:endParaRPr lang="en-MY" sz="2000" dirty="0">
              <a:solidFill>
                <a:srgbClr val="FF0000"/>
              </a:solidFill>
            </a:endParaRPr>
          </a:p>
        </p:txBody>
      </p:sp>
    </p:spTree>
    <p:extLst>
      <p:ext uri="{BB962C8B-B14F-4D97-AF65-F5344CB8AC3E}">
        <p14:creationId xmlns:p14="http://schemas.microsoft.com/office/powerpoint/2010/main" val="613260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4A21-8B28-4FDA-A616-400961839097}"/>
              </a:ext>
            </a:extLst>
          </p:cNvPr>
          <p:cNvSpPr>
            <a:spLocks noGrp="1"/>
          </p:cNvSpPr>
          <p:nvPr>
            <p:ph type="title"/>
          </p:nvPr>
        </p:nvSpPr>
        <p:spPr>
          <a:xfrm>
            <a:off x="1983486" y="412242"/>
            <a:ext cx="7729728" cy="1188720"/>
          </a:xfrm>
        </p:spPr>
        <p:txBody>
          <a:bodyPr/>
          <a:lstStyle/>
          <a:p>
            <a:r>
              <a:rPr lang="en-MY" dirty="0"/>
              <a:t>1b</a:t>
            </a:r>
          </a:p>
        </p:txBody>
      </p:sp>
      <p:sp>
        <p:nvSpPr>
          <p:cNvPr id="3" name="Content Placeholder 2">
            <a:extLst>
              <a:ext uri="{FF2B5EF4-FFF2-40B4-BE49-F238E27FC236}">
                <a16:creationId xmlns:a16="http://schemas.microsoft.com/office/drawing/2014/main" id="{18D90F70-97F0-4E40-8830-38E53B12AA3D}"/>
              </a:ext>
            </a:extLst>
          </p:cNvPr>
          <p:cNvSpPr>
            <a:spLocks noGrp="1"/>
          </p:cNvSpPr>
          <p:nvPr>
            <p:ph idx="1"/>
          </p:nvPr>
        </p:nvSpPr>
        <p:spPr>
          <a:xfrm>
            <a:off x="602361" y="2304669"/>
            <a:ext cx="7236714" cy="4381881"/>
          </a:xfrm>
        </p:spPr>
        <p:txBody>
          <a:bodyPr>
            <a:normAutofit/>
          </a:bodyPr>
          <a:lstStyle/>
          <a:p>
            <a:r>
              <a:rPr lang="en-US" dirty="0"/>
              <a:t>Tendinitis is a common condition that affects most sportsmen and usually happens after repeated injury to an area such as the wrist or ankle. It causes pain and soreness around a joint. Some common forms of tendinitis are name after the sports that increase their risk. They include tennis elbow, golfer's elbow, pitcher's shoulder, swimmer's shoulder, and jumper's knee. </a:t>
            </a:r>
          </a:p>
          <a:p>
            <a:r>
              <a:rPr lang="en-US" dirty="0"/>
              <a:t>Source : From </a:t>
            </a:r>
            <a:r>
              <a:rPr lang="en-US" dirty="0" err="1"/>
              <a:t>mediline</a:t>
            </a:r>
            <a:r>
              <a:rPr lang="en-US" dirty="0"/>
              <a:t> plus</a:t>
            </a:r>
          </a:p>
          <a:p>
            <a:r>
              <a:rPr lang="en-US" dirty="0"/>
              <a:t>Diagram 1.2 shows a type of tendinitis called </a:t>
            </a:r>
            <a:r>
              <a:rPr lang="en-US" dirty="0" err="1"/>
              <a:t>archilles</a:t>
            </a:r>
            <a:r>
              <a:rPr lang="en-US" dirty="0"/>
              <a:t> tendinitis suffered by an </a:t>
            </a:r>
            <a:r>
              <a:rPr lang="en-US" dirty="0" err="1"/>
              <a:t>athelete</a:t>
            </a:r>
            <a:r>
              <a:rPr lang="en-US" dirty="0"/>
              <a:t>.</a:t>
            </a:r>
          </a:p>
          <a:p>
            <a:r>
              <a:rPr lang="en-US" dirty="0"/>
              <a:t>Based on the article dan Diagram 1.2, suggest how the </a:t>
            </a:r>
            <a:r>
              <a:rPr lang="en-US" dirty="0" err="1"/>
              <a:t>athelete</a:t>
            </a:r>
            <a:r>
              <a:rPr lang="en-US" dirty="0"/>
              <a:t> can avoid such injury in the future. (2%)</a:t>
            </a:r>
            <a:endParaRPr lang="en-MY" dirty="0"/>
          </a:p>
        </p:txBody>
      </p:sp>
      <p:pic>
        <p:nvPicPr>
          <p:cNvPr id="4" name="Picture 3">
            <a:extLst>
              <a:ext uri="{FF2B5EF4-FFF2-40B4-BE49-F238E27FC236}">
                <a16:creationId xmlns:a16="http://schemas.microsoft.com/office/drawing/2014/main" id="{7A12FDE2-6D71-484F-8DDD-E816B5818710}"/>
              </a:ext>
            </a:extLst>
          </p:cNvPr>
          <p:cNvPicPr>
            <a:picLocks noChangeAspect="1"/>
          </p:cNvPicPr>
          <p:nvPr/>
        </p:nvPicPr>
        <p:blipFill>
          <a:blip r:embed="rId2"/>
          <a:stretch>
            <a:fillRect/>
          </a:stretch>
        </p:blipFill>
        <p:spPr>
          <a:xfrm>
            <a:off x="8167847" y="2209913"/>
            <a:ext cx="3897119" cy="2752612"/>
          </a:xfrm>
          <a:prstGeom prst="rect">
            <a:avLst/>
          </a:prstGeom>
        </p:spPr>
      </p:pic>
    </p:spTree>
    <p:extLst>
      <p:ext uri="{BB962C8B-B14F-4D97-AF65-F5344CB8AC3E}">
        <p14:creationId xmlns:p14="http://schemas.microsoft.com/office/powerpoint/2010/main" val="3228555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480C-3773-4875-B436-060FBC8A3B3F}"/>
              </a:ext>
            </a:extLst>
          </p:cNvPr>
          <p:cNvSpPr>
            <a:spLocks noGrp="1"/>
          </p:cNvSpPr>
          <p:nvPr>
            <p:ph type="title"/>
          </p:nvPr>
        </p:nvSpPr>
        <p:spPr/>
        <p:txBody>
          <a:bodyPr/>
          <a:lstStyle/>
          <a:p>
            <a:r>
              <a:rPr lang="en-MY" dirty="0"/>
              <a:t>Ans </a:t>
            </a:r>
          </a:p>
        </p:txBody>
      </p:sp>
      <p:sp>
        <p:nvSpPr>
          <p:cNvPr id="3" name="Content Placeholder 2">
            <a:extLst>
              <a:ext uri="{FF2B5EF4-FFF2-40B4-BE49-F238E27FC236}">
                <a16:creationId xmlns:a16="http://schemas.microsoft.com/office/drawing/2014/main" id="{0FBD3E62-36BD-431B-BF52-94CABF046051}"/>
              </a:ext>
            </a:extLst>
          </p:cNvPr>
          <p:cNvSpPr>
            <a:spLocks noGrp="1"/>
          </p:cNvSpPr>
          <p:nvPr>
            <p:ph idx="1"/>
          </p:nvPr>
        </p:nvSpPr>
        <p:spPr/>
        <p:txBody>
          <a:bodyPr/>
          <a:lstStyle/>
          <a:p>
            <a:r>
              <a:rPr lang="en-US" dirty="0"/>
              <a:t>P1 : Do warm up before training.</a:t>
            </a:r>
          </a:p>
          <a:p>
            <a:r>
              <a:rPr lang="en-US" dirty="0"/>
              <a:t>P2 : To increase blood circulation/body temperature</a:t>
            </a:r>
          </a:p>
          <a:p>
            <a:r>
              <a:rPr lang="en-US" dirty="0"/>
              <a:t>P3 : Practice safety techniques while training</a:t>
            </a:r>
          </a:p>
          <a:p>
            <a:r>
              <a:rPr lang="en-US" dirty="0"/>
              <a:t>P4  :  To prevent tear of tissue</a:t>
            </a:r>
          </a:p>
          <a:p>
            <a:r>
              <a:rPr lang="en-US" dirty="0"/>
              <a:t>P5  :  Wear suitable clothing which is not too tight while training</a:t>
            </a:r>
          </a:p>
          <a:p>
            <a:r>
              <a:rPr lang="en-US" dirty="0"/>
              <a:t>P6  :  To prevent stress to the muscles/tissue</a:t>
            </a:r>
          </a:p>
          <a:p>
            <a:endParaRPr lang="en-MY" dirty="0"/>
          </a:p>
        </p:txBody>
      </p:sp>
    </p:spTree>
    <p:extLst>
      <p:ext uri="{BB962C8B-B14F-4D97-AF65-F5344CB8AC3E}">
        <p14:creationId xmlns:p14="http://schemas.microsoft.com/office/powerpoint/2010/main" val="3974658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681E-E8EE-4FFD-8BEC-8348339FBC05}"/>
              </a:ext>
            </a:extLst>
          </p:cNvPr>
          <p:cNvSpPr>
            <a:spLocks noGrp="1"/>
          </p:cNvSpPr>
          <p:nvPr>
            <p:ph type="title"/>
          </p:nvPr>
        </p:nvSpPr>
        <p:spPr/>
        <p:txBody>
          <a:bodyPr/>
          <a:lstStyle/>
          <a:p>
            <a:r>
              <a:rPr lang="en-MY" dirty="0"/>
              <a:t>Q 2</a:t>
            </a:r>
          </a:p>
        </p:txBody>
      </p:sp>
      <p:sp>
        <p:nvSpPr>
          <p:cNvPr id="3" name="Content Placeholder 2">
            <a:extLst>
              <a:ext uri="{FF2B5EF4-FFF2-40B4-BE49-F238E27FC236}">
                <a16:creationId xmlns:a16="http://schemas.microsoft.com/office/drawing/2014/main" id="{72A0C260-B3C0-41EC-A724-E0318872158A}"/>
              </a:ext>
            </a:extLst>
          </p:cNvPr>
          <p:cNvSpPr>
            <a:spLocks noGrp="1"/>
          </p:cNvSpPr>
          <p:nvPr>
            <p:ph idx="1"/>
          </p:nvPr>
        </p:nvSpPr>
        <p:spPr/>
        <p:txBody>
          <a:bodyPr/>
          <a:lstStyle/>
          <a:p>
            <a:r>
              <a:rPr lang="en-MY" dirty="0"/>
              <a:t>Diagram 1 shows a digestive system.</a:t>
            </a:r>
          </a:p>
          <a:p>
            <a:pPr marL="342900" indent="-342900">
              <a:buFont typeface="+mj-lt"/>
              <a:buAutoNum type="alphaLcParenR"/>
            </a:pPr>
            <a:r>
              <a:rPr lang="en-MY" dirty="0"/>
              <a:t>Name X and Y parts. (2%)</a:t>
            </a:r>
          </a:p>
          <a:p>
            <a:pPr marL="342900" indent="-342900">
              <a:buFont typeface="+mj-lt"/>
              <a:buAutoNum type="alphaLcParenR"/>
            </a:pPr>
            <a:r>
              <a:rPr lang="en-MY" dirty="0"/>
              <a:t>Explain the importance of X in digestion. (2%)</a:t>
            </a:r>
          </a:p>
          <a:p>
            <a:pPr marL="342900" indent="-342900">
              <a:buFont typeface="+mj-lt"/>
              <a:buAutoNum type="alphaLcParenR"/>
            </a:pPr>
            <a:r>
              <a:rPr lang="en-US" dirty="0"/>
              <a:t>Organ Z secretes juice which contains enzymes. Explain the digestion of two nutrients that requires enzymes produced by organ Z. (4%)</a:t>
            </a:r>
          </a:p>
          <a:p>
            <a:pPr marL="342900" indent="-342900">
              <a:buFont typeface="+mj-lt"/>
              <a:buAutoNum type="alphaLcParenR"/>
            </a:pPr>
            <a:endParaRPr lang="en-US" dirty="0"/>
          </a:p>
          <a:p>
            <a:pPr marL="342900" indent="-342900">
              <a:buFont typeface="+mj-lt"/>
              <a:buAutoNum type="alphaLcParenR"/>
            </a:pPr>
            <a:endParaRPr lang="en-MY" dirty="0"/>
          </a:p>
        </p:txBody>
      </p:sp>
    </p:spTree>
    <p:extLst>
      <p:ext uri="{BB962C8B-B14F-4D97-AF65-F5344CB8AC3E}">
        <p14:creationId xmlns:p14="http://schemas.microsoft.com/office/powerpoint/2010/main" val="2660301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2CF52A-1332-4822-96BB-C69A51A0CEC4}"/>
              </a:ext>
            </a:extLst>
          </p:cNvPr>
          <p:cNvPicPr>
            <a:picLocks noChangeAspect="1"/>
          </p:cNvPicPr>
          <p:nvPr/>
        </p:nvPicPr>
        <p:blipFill>
          <a:blip r:embed="rId2"/>
          <a:stretch>
            <a:fillRect/>
          </a:stretch>
        </p:blipFill>
        <p:spPr>
          <a:xfrm>
            <a:off x="3753014" y="1009841"/>
            <a:ext cx="3828885" cy="4467034"/>
          </a:xfrm>
          <a:prstGeom prst="rect">
            <a:avLst/>
          </a:prstGeom>
        </p:spPr>
      </p:pic>
      <p:sp>
        <p:nvSpPr>
          <p:cNvPr id="3" name="TextBox 2">
            <a:extLst>
              <a:ext uri="{FF2B5EF4-FFF2-40B4-BE49-F238E27FC236}">
                <a16:creationId xmlns:a16="http://schemas.microsoft.com/office/drawing/2014/main" id="{C489F103-1340-4C73-9ACF-0E88F813CC5A}"/>
              </a:ext>
            </a:extLst>
          </p:cNvPr>
          <p:cNvSpPr txBox="1"/>
          <p:nvPr/>
        </p:nvSpPr>
        <p:spPr>
          <a:xfrm>
            <a:off x="3914775" y="3994666"/>
            <a:ext cx="666750" cy="369332"/>
          </a:xfrm>
          <a:prstGeom prst="rect">
            <a:avLst/>
          </a:prstGeom>
          <a:noFill/>
        </p:spPr>
        <p:txBody>
          <a:bodyPr wrap="square" rtlCol="0">
            <a:spAutoFit/>
          </a:bodyPr>
          <a:lstStyle/>
          <a:p>
            <a:r>
              <a:rPr lang="en-MY" dirty="0">
                <a:solidFill>
                  <a:srgbClr val="FF0000"/>
                </a:solidFill>
              </a:rPr>
              <a:t>Y</a:t>
            </a:r>
          </a:p>
        </p:txBody>
      </p:sp>
      <p:cxnSp>
        <p:nvCxnSpPr>
          <p:cNvPr id="5" name="Straight Arrow Connector 4">
            <a:extLst>
              <a:ext uri="{FF2B5EF4-FFF2-40B4-BE49-F238E27FC236}">
                <a16:creationId xmlns:a16="http://schemas.microsoft.com/office/drawing/2014/main" id="{E67706F6-5E55-426B-B52E-225681DA97DE}"/>
              </a:ext>
            </a:extLst>
          </p:cNvPr>
          <p:cNvCxnSpPr/>
          <p:nvPr/>
        </p:nvCxnSpPr>
        <p:spPr>
          <a:xfrm flipH="1">
            <a:off x="4371975" y="2476500"/>
            <a:ext cx="1476375" cy="0"/>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B4F3205-7F96-4551-B5B1-14B5AD416C32}"/>
              </a:ext>
            </a:extLst>
          </p:cNvPr>
          <p:cNvCxnSpPr/>
          <p:nvPr/>
        </p:nvCxnSpPr>
        <p:spPr>
          <a:xfrm flipV="1">
            <a:off x="6505575" y="3505200"/>
            <a:ext cx="1609725" cy="114300"/>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0F0FCF4-CF00-4E10-B343-D2738172CB39}"/>
              </a:ext>
            </a:extLst>
          </p:cNvPr>
          <p:cNvSpPr txBox="1"/>
          <p:nvPr/>
        </p:nvSpPr>
        <p:spPr>
          <a:xfrm>
            <a:off x="3962564" y="2317588"/>
            <a:ext cx="618961" cy="369332"/>
          </a:xfrm>
          <a:prstGeom prst="rect">
            <a:avLst/>
          </a:prstGeom>
          <a:noFill/>
        </p:spPr>
        <p:txBody>
          <a:bodyPr wrap="square" rtlCol="0">
            <a:spAutoFit/>
          </a:bodyPr>
          <a:lstStyle/>
          <a:p>
            <a:r>
              <a:rPr lang="en-MY" dirty="0">
                <a:solidFill>
                  <a:srgbClr val="FF0000"/>
                </a:solidFill>
              </a:rPr>
              <a:t>X</a:t>
            </a:r>
          </a:p>
        </p:txBody>
      </p:sp>
      <p:sp>
        <p:nvSpPr>
          <p:cNvPr id="9" name="TextBox 8">
            <a:extLst>
              <a:ext uri="{FF2B5EF4-FFF2-40B4-BE49-F238E27FC236}">
                <a16:creationId xmlns:a16="http://schemas.microsoft.com/office/drawing/2014/main" id="{77C87D6E-AB9E-404E-BA0C-78D05DDA7874}"/>
              </a:ext>
            </a:extLst>
          </p:cNvPr>
          <p:cNvSpPr txBox="1"/>
          <p:nvPr/>
        </p:nvSpPr>
        <p:spPr>
          <a:xfrm>
            <a:off x="8058151" y="3320534"/>
            <a:ext cx="695325" cy="369332"/>
          </a:xfrm>
          <a:prstGeom prst="rect">
            <a:avLst/>
          </a:prstGeom>
          <a:noFill/>
        </p:spPr>
        <p:txBody>
          <a:bodyPr wrap="square" rtlCol="0">
            <a:spAutoFit/>
          </a:bodyPr>
          <a:lstStyle/>
          <a:p>
            <a:r>
              <a:rPr lang="en-MY" dirty="0">
                <a:solidFill>
                  <a:srgbClr val="FF0000"/>
                </a:solidFill>
              </a:rPr>
              <a:t>Z</a:t>
            </a:r>
          </a:p>
        </p:txBody>
      </p:sp>
    </p:spTree>
    <p:extLst>
      <p:ext uri="{BB962C8B-B14F-4D97-AF65-F5344CB8AC3E}">
        <p14:creationId xmlns:p14="http://schemas.microsoft.com/office/powerpoint/2010/main" val="1921844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D57E-0934-4BC5-A46B-618E654720E6}"/>
              </a:ext>
            </a:extLst>
          </p:cNvPr>
          <p:cNvSpPr>
            <a:spLocks noGrp="1"/>
          </p:cNvSpPr>
          <p:nvPr>
            <p:ph type="title"/>
          </p:nvPr>
        </p:nvSpPr>
        <p:spPr/>
        <p:txBody>
          <a:bodyPr/>
          <a:lstStyle/>
          <a:p>
            <a:r>
              <a:rPr lang="en-MY" dirty="0"/>
              <a:t>Ans </a:t>
            </a:r>
          </a:p>
        </p:txBody>
      </p:sp>
      <p:sp>
        <p:nvSpPr>
          <p:cNvPr id="3" name="Content Placeholder 2">
            <a:extLst>
              <a:ext uri="{FF2B5EF4-FFF2-40B4-BE49-F238E27FC236}">
                <a16:creationId xmlns:a16="http://schemas.microsoft.com/office/drawing/2014/main" id="{C101F02B-2A6E-4BE0-9DE9-6166EE2E93F0}"/>
              </a:ext>
            </a:extLst>
          </p:cNvPr>
          <p:cNvSpPr>
            <a:spLocks noGrp="1"/>
          </p:cNvSpPr>
          <p:nvPr>
            <p:ph idx="1"/>
          </p:nvPr>
        </p:nvSpPr>
        <p:spPr/>
        <p:txBody>
          <a:bodyPr>
            <a:normAutofit lnSpcReduction="10000"/>
          </a:bodyPr>
          <a:lstStyle/>
          <a:p>
            <a:pPr marL="342900" indent="-342900">
              <a:buFont typeface="+mj-lt"/>
              <a:buAutoNum type="alphaLcParenR"/>
            </a:pPr>
            <a:r>
              <a:rPr lang="en-MY" dirty="0">
                <a:solidFill>
                  <a:srgbClr val="FF0000"/>
                </a:solidFill>
              </a:rPr>
              <a:t>X : Oesophagus ;  Y :  Small intestine</a:t>
            </a:r>
          </a:p>
          <a:p>
            <a:pPr marL="342900" indent="-342900">
              <a:buFont typeface="+mj-lt"/>
              <a:buAutoNum type="alphaLcParenR"/>
            </a:pPr>
            <a:r>
              <a:rPr lang="en-US" dirty="0">
                <a:solidFill>
                  <a:srgbClr val="FF0000"/>
                </a:solidFill>
              </a:rPr>
              <a:t>P1  :  carry out peristalsis;  </a:t>
            </a:r>
          </a:p>
          <a:p>
            <a:pPr marL="0" indent="0">
              <a:buNone/>
            </a:pPr>
            <a:r>
              <a:rPr lang="en-US" dirty="0">
                <a:solidFill>
                  <a:srgbClr val="FF0000"/>
                </a:solidFill>
              </a:rPr>
              <a:t>P2  :  to move food/bolus from mouth to stomach</a:t>
            </a:r>
          </a:p>
          <a:p>
            <a:pPr marL="0" indent="0">
              <a:buNone/>
            </a:pPr>
            <a:r>
              <a:rPr lang="en-US" dirty="0">
                <a:solidFill>
                  <a:srgbClr val="FF0000"/>
                </a:solidFill>
              </a:rPr>
              <a:t>c)   P1 :  Z secreted pancreatic amylase</a:t>
            </a:r>
          </a:p>
          <a:p>
            <a:pPr marL="0" indent="0">
              <a:buNone/>
            </a:pPr>
            <a:r>
              <a:rPr lang="en-US" dirty="0">
                <a:solidFill>
                  <a:srgbClr val="FF0000"/>
                </a:solidFill>
              </a:rPr>
              <a:t>P2  :  to digest starch into maltose</a:t>
            </a:r>
          </a:p>
          <a:p>
            <a:pPr marL="0" indent="0">
              <a:buNone/>
            </a:pPr>
            <a:r>
              <a:rPr lang="en-US" dirty="0">
                <a:solidFill>
                  <a:srgbClr val="FF0000"/>
                </a:solidFill>
              </a:rPr>
              <a:t>P3 : Z secretes lipase</a:t>
            </a:r>
          </a:p>
          <a:p>
            <a:pPr marL="0" indent="0">
              <a:buNone/>
            </a:pPr>
            <a:r>
              <a:rPr lang="en-US" dirty="0">
                <a:solidFill>
                  <a:srgbClr val="FF0000"/>
                </a:solidFill>
              </a:rPr>
              <a:t>P4 : to digest lipid into fatty acids and glycerol</a:t>
            </a:r>
          </a:p>
          <a:p>
            <a:pPr marL="0" indent="0">
              <a:buNone/>
            </a:pPr>
            <a:r>
              <a:rPr lang="en-US" dirty="0">
                <a:solidFill>
                  <a:srgbClr val="FF0000"/>
                </a:solidFill>
              </a:rPr>
              <a:t>P5 :  Z secretes trypsin  P6 :  to digest polypeptides into peptides</a:t>
            </a:r>
          </a:p>
          <a:p>
            <a:pPr marL="342900" indent="-342900">
              <a:buFont typeface="+mj-lt"/>
              <a:buAutoNum type="alphaLcParenR"/>
            </a:pPr>
            <a:endParaRPr lang="en-US" dirty="0">
              <a:solidFill>
                <a:srgbClr val="FF0000"/>
              </a:solidFill>
            </a:endParaRPr>
          </a:p>
          <a:p>
            <a:pPr marL="342900" indent="-342900">
              <a:buFont typeface="+mj-lt"/>
              <a:buAutoNum type="alphaLcParenR"/>
            </a:pPr>
            <a:endParaRPr lang="en-MY" dirty="0">
              <a:solidFill>
                <a:srgbClr val="FF0000"/>
              </a:solidFill>
            </a:endParaRPr>
          </a:p>
        </p:txBody>
      </p:sp>
    </p:spTree>
    <p:extLst>
      <p:ext uri="{BB962C8B-B14F-4D97-AF65-F5344CB8AC3E}">
        <p14:creationId xmlns:p14="http://schemas.microsoft.com/office/powerpoint/2010/main" val="952012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F2B8-4F33-470D-9199-90DC0780B5A9}"/>
              </a:ext>
            </a:extLst>
          </p:cNvPr>
          <p:cNvSpPr>
            <a:spLocks noGrp="1"/>
          </p:cNvSpPr>
          <p:nvPr>
            <p:ph type="title"/>
          </p:nvPr>
        </p:nvSpPr>
        <p:spPr/>
        <p:txBody>
          <a:bodyPr/>
          <a:lstStyle/>
          <a:p>
            <a:r>
              <a:rPr lang="en-MY" dirty="0"/>
              <a:t>II B</a:t>
            </a:r>
          </a:p>
        </p:txBody>
      </p:sp>
      <p:sp>
        <p:nvSpPr>
          <p:cNvPr id="3" name="Content Placeholder 2">
            <a:extLst>
              <a:ext uri="{FF2B5EF4-FFF2-40B4-BE49-F238E27FC236}">
                <a16:creationId xmlns:a16="http://schemas.microsoft.com/office/drawing/2014/main" id="{AEF87B53-AAC2-47EF-A1A5-01E8A87CA85D}"/>
              </a:ext>
            </a:extLst>
          </p:cNvPr>
          <p:cNvSpPr>
            <a:spLocks noGrp="1"/>
          </p:cNvSpPr>
          <p:nvPr>
            <p:ph idx="1"/>
          </p:nvPr>
        </p:nvSpPr>
        <p:spPr/>
        <p:txBody>
          <a:bodyPr/>
          <a:lstStyle/>
          <a:p>
            <a:r>
              <a:rPr lang="en-US" dirty="0"/>
              <a:t>Diagram 2.2 shows swelling of the appendix.  The condition is called appendicitis.  Appendicitis is a medical emergency that requires prompt surgery to remove the appendix.  Left untreated, the appendix will eventually burst.</a:t>
            </a:r>
          </a:p>
          <a:p>
            <a:pPr marL="342900" indent="-342900">
              <a:buFont typeface="+mj-lt"/>
              <a:buAutoNum type="alphaLcParenR"/>
            </a:pPr>
            <a:r>
              <a:rPr lang="en-US" dirty="0"/>
              <a:t>Suggest the consequences if the appendix burst.  (2%)</a:t>
            </a:r>
          </a:p>
          <a:p>
            <a:pPr marL="342900" indent="-342900">
              <a:buFont typeface="+mj-lt"/>
              <a:buAutoNum type="alphaLcParenR"/>
            </a:pPr>
            <a:r>
              <a:rPr lang="en-US" dirty="0"/>
              <a:t>Based on the diagram, explain the importance of colon. (2%)</a:t>
            </a:r>
          </a:p>
          <a:p>
            <a:pPr marL="342900" indent="-342900">
              <a:buFont typeface="+mj-lt"/>
              <a:buAutoNum type="alphaLcParenR"/>
            </a:pPr>
            <a:endParaRPr lang="en-MY" dirty="0"/>
          </a:p>
        </p:txBody>
      </p:sp>
      <p:pic>
        <p:nvPicPr>
          <p:cNvPr id="4" name="Picture 3">
            <a:extLst>
              <a:ext uri="{FF2B5EF4-FFF2-40B4-BE49-F238E27FC236}">
                <a16:creationId xmlns:a16="http://schemas.microsoft.com/office/drawing/2014/main" id="{551D7D3D-DD8B-4CC1-82D6-A3E3FA1D6BFF}"/>
              </a:ext>
            </a:extLst>
          </p:cNvPr>
          <p:cNvPicPr>
            <a:picLocks noChangeAspect="1"/>
          </p:cNvPicPr>
          <p:nvPr/>
        </p:nvPicPr>
        <p:blipFill>
          <a:blip r:embed="rId2"/>
          <a:stretch>
            <a:fillRect/>
          </a:stretch>
        </p:blipFill>
        <p:spPr>
          <a:xfrm>
            <a:off x="3019425" y="4996315"/>
            <a:ext cx="4800600" cy="1487424"/>
          </a:xfrm>
          <a:prstGeom prst="rect">
            <a:avLst/>
          </a:prstGeom>
        </p:spPr>
      </p:pic>
      <p:sp>
        <p:nvSpPr>
          <p:cNvPr id="5" name="TextBox 4">
            <a:extLst>
              <a:ext uri="{FF2B5EF4-FFF2-40B4-BE49-F238E27FC236}">
                <a16:creationId xmlns:a16="http://schemas.microsoft.com/office/drawing/2014/main" id="{E20E9BFB-6B51-4B5C-B8F7-30D0D6652315}"/>
              </a:ext>
            </a:extLst>
          </p:cNvPr>
          <p:cNvSpPr txBox="1"/>
          <p:nvPr/>
        </p:nvSpPr>
        <p:spPr>
          <a:xfrm>
            <a:off x="3143250" y="4905375"/>
            <a:ext cx="1123950" cy="369332"/>
          </a:xfrm>
          <a:prstGeom prst="rect">
            <a:avLst/>
          </a:prstGeom>
          <a:noFill/>
        </p:spPr>
        <p:txBody>
          <a:bodyPr wrap="square" rtlCol="0">
            <a:spAutoFit/>
          </a:bodyPr>
          <a:lstStyle/>
          <a:p>
            <a:r>
              <a:rPr lang="en-MY" dirty="0">
                <a:solidFill>
                  <a:srgbClr val="FF0000"/>
                </a:solidFill>
              </a:rPr>
              <a:t>Caecum</a:t>
            </a:r>
          </a:p>
        </p:txBody>
      </p:sp>
      <p:sp>
        <p:nvSpPr>
          <p:cNvPr id="6" name="TextBox 5">
            <a:extLst>
              <a:ext uri="{FF2B5EF4-FFF2-40B4-BE49-F238E27FC236}">
                <a16:creationId xmlns:a16="http://schemas.microsoft.com/office/drawing/2014/main" id="{1A87409F-32AA-4537-BE67-7D736BBA3B34}"/>
              </a:ext>
            </a:extLst>
          </p:cNvPr>
          <p:cNvSpPr txBox="1"/>
          <p:nvPr/>
        </p:nvSpPr>
        <p:spPr>
          <a:xfrm>
            <a:off x="3705225" y="6160573"/>
            <a:ext cx="1143000" cy="646331"/>
          </a:xfrm>
          <a:prstGeom prst="rect">
            <a:avLst/>
          </a:prstGeom>
          <a:noFill/>
        </p:spPr>
        <p:txBody>
          <a:bodyPr wrap="square" rtlCol="0">
            <a:spAutoFit/>
          </a:bodyPr>
          <a:lstStyle/>
          <a:p>
            <a:r>
              <a:rPr lang="en-MY" dirty="0">
                <a:solidFill>
                  <a:srgbClr val="FF0000"/>
                </a:solidFill>
              </a:rPr>
              <a:t>Swollen Appendix</a:t>
            </a:r>
          </a:p>
        </p:txBody>
      </p:sp>
      <p:sp>
        <p:nvSpPr>
          <p:cNvPr id="7" name="TextBox 6">
            <a:extLst>
              <a:ext uri="{FF2B5EF4-FFF2-40B4-BE49-F238E27FC236}">
                <a16:creationId xmlns:a16="http://schemas.microsoft.com/office/drawing/2014/main" id="{4417A357-DD5A-43AB-AADD-2D1D8C1FD0A3}"/>
              </a:ext>
            </a:extLst>
          </p:cNvPr>
          <p:cNvSpPr txBox="1"/>
          <p:nvPr/>
        </p:nvSpPr>
        <p:spPr>
          <a:xfrm>
            <a:off x="5924550" y="4657725"/>
            <a:ext cx="1209675" cy="369332"/>
          </a:xfrm>
          <a:prstGeom prst="rect">
            <a:avLst/>
          </a:prstGeom>
          <a:noFill/>
        </p:spPr>
        <p:txBody>
          <a:bodyPr wrap="square" rtlCol="0">
            <a:spAutoFit/>
          </a:bodyPr>
          <a:lstStyle/>
          <a:p>
            <a:r>
              <a:rPr lang="en-MY" dirty="0">
                <a:solidFill>
                  <a:srgbClr val="FF0000"/>
                </a:solidFill>
              </a:rPr>
              <a:t>Colon</a:t>
            </a:r>
          </a:p>
        </p:txBody>
      </p:sp>
      <p:cxnSp>
        <p:nvCxnSpPr>
          <p:cNvPr id="9" name="Straight Arrow Connector 8">
            <a:extLst>
              <a:ext uri="{FF2B5EF4-FFF2-40B4-BE49-F238E27FC236}">
                <a16:creationId xmlns:a16="http://schemas.microsoft.com/office/drawing/2014/main" id="{5E101E0E-0518-44E0-ACDD-D4D50EABE2E3}"/>
              </a:ext>
            </a:extLst>
          </p:cNvPr>
          <p:cNvCxnSpPr/>
          <p:nvPr/>
        </p:nvCxnSpPr>
        <p:spPr>
          <a:xfrm>
            <a:off x="6210300" y="5027057"/>
            <a:ext cx="0" cy="247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0475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5D18-4010-40FD-8732-06F8A5AD7B51}"/>
              </a:ext>
            </a:extLst>
          </p:cNvPr>
          <p:cNvSpPr>
            <a:spLocks noGrp="1"/>
          </p:cNvSpPr>
          <p:nvPr>
            <p:ph type="title"/>
          </p:nvPr>
        </p:nvSpPr>
        <p:spPr/>
        <p:txBody>
          <a:bodyPr/>
          <a:lstStyle/>
          <a:p>
            <a:r>
              <a:rPr lang="en-MY" dirty="0" err="1"/>
              <a:t>ans</a:t>
            </a:r>
            <a:endParaRPr lang="en-MY" dirty="0"/>
          </a:p>
        </p:txBody>
      </p:sp>
      <p:sp>
        <p:nvSpPr>
          <p:cNvPr id="3" name="Content Placeholder 2">
            <a:extLst>
              <a:ext uri="{FF2B5EF4-FFF2-40B4-BE49-F238E27FC236}">
                <a16:creationId xmlns:a16="http://schemas.microsoft.com/office/drawing/2014/main" id="{00C17D7F-0837-4F2D-ADBF-6D47E1F58EB8}"/>
              </a:ext>
            </a:extLst>
          </p:cNvPr>
          <p:cNvSpPr>
            <a:spLocks noGrp="1"/>
          </p:cNvSpPr>
          <p:nvPr>
            <p:ph idx="1"/>
          </p:nvPr>
        </p:nvSpPr>
        <p:spPr/>
        <p:txBody>
          <a:bodyPr>
            <a:normAutofit fontScale="92500" lnSpcReduction="20000"/>
          </a:bodyPr>
          <a:lstStyle/>
          <a:p>
            <a:pPr marL="342900" indent="-342900">
              <a:buFont typeface="+mj-lt"/>
              <a:buAutoNum type="alphaLcParenR"/>
            </a:pPr>
            <a:r>
              <a:rPr lang="en-US" dirty="0"/>
              <a:t>P1 : </a:t>
            </a:r>
            <a:r>
              <a:rPr lang="en-US" dirty="0" err="1"/>
              <a:t>faeces</a:t>
            </a:r>
            <a:r>
              <a:rPr lang="en-US" dirty="0"/>
              <a:t> comes out of the caecum</a:t>
            </a:r>
          </a:p>
          <a:p>
            <a:r>
              <a:rPr lang="en-US" dirty="0"/>
              <a:t>P2 : cause contamination in the abdomen</a:t>
            </a:r>
          </a:p>
          <a:p>
            <a:r>
              <a:rPr lang="en-US" dirty="0"/>
              <a:t>P4 : bacteria in the colon comes out</a:t>
            </a:r>
          </a:p>
          <a:p>
            <a:r>
              <a:rPr lang="en-US" dirty="0"/>
              <a:t>P3 : cause infection to the abdomen</a:t>
            </a:r>
          </a:p>
          <a:p>
            <a:r>
              <a:rPr lang="en-US" dirty="0"/>
              <a:t>P4 : </a:t>
            </a:r>
            <a:r>
              <a:rPr lang="en-US" dirty="0" err="1"/>
              <a:t>faeces</a:t>
            </a:r>
            <a:r>
              <a:rPr lang="en-US" dirty="0"/>
              <a:t> formation is interrupted</a:t>
            </a:r>
          </a:p>
          <a:p>
            <a:pPr marL="0" indent="0">
              <a:buNone/>
            </a:pPr>
            <a:r>
              <a:rPr lang="en-US" dirty="0"/>
              <a:t>b) P1 : has good bacteria/lactobacillus/E. coli</a:t>
            </a:r>
          </a:p>
          <a:p>
            <a:pPr marL="0" indent="0">
              <a:buNone/>
            </a:pPr>
            <a:r>
              <a:rPr lang="en-US" dirty="0"/>
              <a:t>P2 : that secretes antibiotics</a:t>
            </a:r>
          </a:p>
          <a:p>
            <a:pPr marL="0" indent="0">
              <a:buNone/>
            </a:pPr>
            <a:r>
              <a:rPr lang="en-US" dirty="0"/>
              <a:t>P3 : that </a:t>
            </a:r>
            <a:r>
              <a:rPr lang="en-US" dirty="0" err="1"/>
              <a:t>synthesise</a:t>
            </a:r>
            <a:r>
              <a:rPr lang="en-US" dirty="0"/>
              <a:t> vitamin (B/K)</a:t>
            </a:r>
          </a:p>
          <a:p>
            <a:pPr marL="0" indent="0">
              <a:buNone/>
            </a:pPr>
            <a:r>
              <a:rPr lang="en-US" dirty="0"/>
              <a:t>P4 : maintain the normal flora of the large intestines</a:t>
            </a:r>
          </a:p>
          <a:p>
            <a:pPr marL="0" indent="0">
              <a:buNone/>
            </a:pPr>
            <a:endParaRPr lang="en-US" dirty="0"/>
          </a:p>
          <a:p>
            <a:endParaRPr lang="en-MY" dirty="0"/>
          </a:p>
        </p:txBody>
      </p:sp>
    </p:spTree>
    <p:extLst>
      <p:ext uri="{BB962C8B-B14F-4D97-AF65-F5344CB8AC3E}">
        <p14:creationId xmlns:p14="http://schemas.microsoft.com/office/powerpoint/2010/main" val="1845321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055A-DD13-4138-9E9B-095E0D9295FB}"/>
              </a:ext>
            </a:extLst>
          </p:cNvPr>
          <p:cNvSpPr>
            <a:spLocks noGrp="1"/>
          </p:cNvSpPr>
          <p:nvPr>
            <p:ph type="title"/>
          </p:nvPr>
        </p:nvSpPr>
        <p:spPr/>
        <p:txBody>
          <a:bodyPr/>
          <a:lstStyle/>
          <a:p>
            <a:r>
              <a:rPr lang="en-MY" dirty="0"/>
              <a:t>Q 3</a:t>
            </a:r>
          </a:p>
        </p:txBody>
      </p:sp>
      <p:sp>
        <p:nvSpPr>
          <p:cNvPr id="3" name="Content Placeholder 2">
            <a:extLst>
              <a:ext uri="{FF2B5EF4-FFF2-40B4-BE49-F238E27FC236}">
                <a16:creationId xmlns:a16="http://schemas.microsoft.com/office/drawing/2014/main" id="{D0337633-2E72-4AA7-95FC-543671DF4DD9}"/>
              </a:ext>
            </a:extLst>
          </p:cNvPr>
          <p:cNvSpPr>
            <a:spLocks noGrp="1"/>
          </p:cNvSpPr>
          <p:nvPr>
            <p:ph idx="1"/>
          </p:nvPr>
        </p:nvSpPr>
        <p:spPr>
          <a:xfrm>
            <a:off x="164211" y="2935282"/>
            <a:ext cx="7729728" cy="3101983"/>
          </a:xfrm>
        </p:spPr>
        <p:txBody>
          <a:bodyPr/>
          <a:lstStyle/>
          <a:p>
            <a:pPr marL="342900" indent="-342900">
              <a:buFont typeface="+mj-lt"/>
              <a:buAutoNum type="alphaLcParenR"/>
            </a:pPr>
            <a:r>
              <a:rPr lang="en-MY" dirty="0"/>
              <a:t>Name structure P. (1%)</a:t>
            </a:r>
          </a:p>
          <a:p>
            <a:pPr marL="342900" indent="-342900">
              <a:buFont typeface="+mj-lt"/>
              <a:buAutoNum type="alphaLcParenR"/>
            </a:pPr>
            <a:r>
              <a:rPr lang="en-US" dirty="0"/>
              <a:t>Explain how structure P is adapted for efficient gaseous exchange. (2%)</a:t>
            </a:r>
          </a:p>
          <a:p>
            <a:pPr marL="342900" indent="-342900">
              <a:buFont typeface="+mj-lt"/>
              <a:buAutoNum type="alphaLcParenR"/>
            </a:pPr>
            <a:r>
              <a:rPr lang="en-US" dirty="0"/>
              <a:t>Countercurrent mechanism is one way for the fish to get sufficient oxygen for cellular respiration.</a:t>
            </a:r>
          </a:p>
          <a:p>
            <a:pPr marL="0" indent="0">
              <a:buNone/>
            </a:pPr>
            <a:r>
              <a:rPr lang="en-US" dirty="0"/>
              <a:t>Justify how the mechanism works for the benefit of the fish. (3%)</a:t>
            </a:r>
          </a:p>
          <a:p>
            <a:pPr marL="342900" indent="-342900">
              <a:buFont typeface="+mj-lt"/>
              <a:buAutoNum type="alphaLcParenR"/>
            </a:pPr>
            <a:endParaRPr lang="en-MY" dirty="0"/>
          </a:p>
          <a:p>
            <a:pPr marL="342900" indent="-342900">
              <a:buFont typeface="+mj-lt"/>
              <a:buAutoNum type="alphaLcParenR"/>
            </a:pPr>
            <a:endParaRPr lang="en-MY" dirty="0"/>
          </a:p>
        </p:txBody>
      </p:sp>
      <p:pic>
        <p:nvPicPr>
          <p:cNvPr id="4" name="Picture 3">
            <a:extLst>
              <a:ext uri="{FF2B5EF4-FFF2-40B4-BE49-F238E27FC236}">
                <a16:creationId xmlns:a16="http://schemas.microsoft.com/office/drawing/2014/main" id="{F4F8D020-3D3F-4634-AFD3-EE6AF65A929E}"/>
              </a:ext>
            </a:extLst>
          </p:cNvPr>
          <p:cNvPicPr>
            <a:picLocks noChangeAspect="1"/>
          </p:cNvPicPr>
          <p:nvPr/>
        </p:nvPicPr>
        <p:blipFill>
          <a:blip r:embed="rId2"/>
          <a:stretch>
            <a:fillRect/>
          </a:stretch>
        </p:blipFill>
        <p:spPr>
          <a:xfrm>
            <a:off x="7544070" y="2410084"/>
            <a:ext cx="4323809" cy="4152381"/>
          </a:xfrm>
          <a:prstGeom prst="rect">
            <a:avLst/>
          </a:prstGeom>
        </p:spPr>
      </p:pic>
      <p:sp>
        <p:nvSpPr>
          <p:cNvPr id="5" name="TextBox 4">
            <a:extLst>
              <a:ext uri="{FF2B5EF4-FFF2-40B4-BE49-F238E27FC236}">
                <a16:creationId xmlns:a16="http://schemas.microsoft.com/office/drawing/2014/main" id="{8ADE79BF-8B63-4E2E-8575-B41D29F189A5}"/>
              </a:ext>
            </a:extLst>
          </p:cNvPr>
          <p:cNvSpPr txBox="1"/>
          <p:nvPr/>
        </p:nvSpPr>
        <p:spPr>
          <a:xfrm>
            <a:off x="8181975" y="5591175"/>
            <a:ext cx="742950" cy="369332"/>
          </a:xfrm>
          <a:prstGeom prst="rect">
            <a:avLst/>
          </a:prstGeom>
          <a:noFill/>
        </p:spPr>
        <p:txBody>
          <a:bodyPr wrap="square" rtlCol="0">
            <a:spAutoFit/>
          </a:bodyPr>
          <a:lstStyle/>
          <a:p>
            <a:r>
              <a:rPr lang="en-MY" dirty="0">
                <a:solidFill>
                  <a:srgbClr val="FF0000"/>
                </a:solidFill>
              </a:rPr>
              <a:t>P</a:t>
            </a:r>
          </a:p>
        </p:txBody>
      </p:sp>
      <p:cxnSp>
        <p:nvCxnSpPr>
          <p:cNvPr id="7" name="Straight Arrow Connector 6">
            <a:extLst>
              <a:ext uri="{FF2B5EF4-FFF2-40B4-BE49-F238E27FC236}">
                <a16:creationId xmlns:a16="http://schemas.microsoft.com/office/drawing/2014/main" id="{22ECFAAF-8965-4EC2-AD99-3A10104ACCFE}"/>
              </a:ext>
            </a:extLst>
          </p:cNvPr>
          <p:cNvCxnSpPr/>
          <p:nvPr/>
        </p:nvCxnSpPr>
        <p:spPr>
          <a:xfrm>
            <a:off x="8277225" y="5248275"/>
            <a:ext cx="0" cy="3429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476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A04F-A914-428F-8856-DF7E796E2743}"/>
              </a:ext>
            </a:extLst>
          </p:cNvPr>
          <p:cNvSpPr>
            <a:spLocks noGrp="1"/>
          </p:cNvSpPr>
          <p:nvPr>
            <p:ph type="title"/>
          </p:nvPr>
        </p:nvSpPr>
        <p:spPr/>
        <p:txBody>
          <a:bodyPr/>
          <a:lstStyle/>
          <a:p>
            <a:r>
              <a:rPr lang="en-US" dirty="0"/>
              <a:t>Taxonomy</a:t>
            </a:r>
            <a:endParaRPr lang="en-MY" dirty="0"/>
          </a:p>
        </p:txBody>
      </p:sp>
      <p:sp>
        <p:nvSpPr>
          <p:cNvPr id="3" name="Content Placeholder 2">
            <a:extLst>
              <a:ext uri="{FF2B5EF4-FFF2-40B4-BE49-F238E27FC236}">
                <a16:creationId xmlns:a16="http://schemas.microsoft.com/office/drawing/2014/main" id="{7100597D-5752-482F-BA33-E0F27A44659F}"/>
              </a:ext>
            </a:extLst>
          </p:cNvPr>
          <p:cNvSpPr>
            <a:spLocks noGrp="1"/>
          </p:cNvSpPr>
          <p:nvPr>
            <p:ph idx="1"/>
          </p:nvPr>
        </p:nvSpPr>
        <p:spPr/>
        <p:txBody>
          <a:bodyPr>
            <a:normAutofit/>
          </a:bodyPr>
          <a:lstStyle/>
          <a:p>
            <a:r>
              <a:rPr lang="en-US" sz="2800" dirty="0"/>
              <a:t>The field in biology that involves the classification, identification, and naming of organisms in an organized manner.</a:t>
            </a:r>
            <a:endParaRPr lang="en-MY" sz="2800" dirty="0"/>
          </a:p>
        </p:txBody>
      </p:sp>
    </p:spTree>
    <p:extLst>
      <p:ext uri="{BB962C8B-B14F-4D97-AF65-F5344CB8AC3E}">
        <p14:creationId xmlns:p14="http://schemas.microsoft.com/office/powerpoint/2010/main" val="2124778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98B0-A2B5-4502-BF65-72AB37F0BA56}"/>
              </a:ext>
            </a:extLst>
          </p:cNvPr>
          <p:cNvSpPr>
            <a:spLocks noGrp="1"/>
          </p:cNvSpPr>
          <p:nvPr>
            <p:ph type="title"/>
          </p:nvPr>
        </p:nvSpPr>
        <p:spPr>
          <a:xfrm>
            <a:off x="2069211" y="459867"/>
            <a:ext cx="7729728" cy="1188720"/>
          </a:xfrm>
        </p:spPr>
        <p:txBody>
          <a:bodyPr/>
          <a:lstStyle/>
          <a:p>
            <a:r>
              <a:rPr lang="en-MY" dirty="0" err="1"/>
              <a:t>ans</a:t>
            </a:r>
            <a:endParaRPr lang="en-MY" dirty="0"/>
          </a:p>
        </p:txBody>
      </p:sp>
      <p:sp>
        <p:nvSpPr>
          <p:cNvPr id="3" name="Content Placeholder 2">
            <a:extLst>
              <a:ext uri="{FF2B5EF4-FFF2-40B4-BE49-F238E27FC236}">
                <a16:creationId xmlns:a16="http://schemas.microsoft.com/office/drawing/2014/main" id="{B7978CDE-47E2-4B68-8E25-06C3A6A15A4E}"/>
              </a:ext>
            </a:extLst>
          </p:cNvPr>
          <p:cNvSpPr>
            <a:spLocks noGrp="1"/>
          </p:cNvSpPr>
          <p:nvPr>
            <p:ph idx="1"/>
          </p:nvPr>
        </p:nvSpPr>
        <p:spPr>
          <a:xfrm>
            <a:off x="1200149" y="1962151"/>
            <a:ext cx="10858501" cy="4733924"/>
          </a:xfrm>
        </p:spPr>
        <p:txBody>
          <a:bodyPr>
            <a:normAutofit/>
          </a:bodyPr>
          <a:lstStyle/>
          <a:p>
            <a:pPr marL="342900" indent="-342900">
              <a:buFont typeface="+mj-lt"/>
              <a:buAutoNum type="alphaLcParenR"/>
            </a:pPr>
            <a:r>
              <a:rPr lang="en-MY" dirty="0">
                <a:solidFill>
                  <a:srgbClr val="FF0000"/>
                </a:solidFill>
              </a:rPr>
              <a:t>P : Gill Filaments</a:t>
            </a:r>
          </a:p>
          <a:p>
            <a:pPr marL="342900" indent="-342900">
              <a:buFont typeface="+mj-lt"/>
              <a:buAutoNum type="alphaLcParenR"/>
            </a:pPr>
            <a:r>
              <a:rPr lang="en-US" dirty="0">
                <a:solidFill>
                  <a:srgbClr val="FF0000"/>
                </a:solidFill>
              </a:rPr>
              <a:t>P1 : P is one cell thick</a:t>
            </a:r>
          </a:p>
          <a:p>
            <a:r>
              <a:rPr lang="en-US" dirty="0">
                <a:solidFill>
                  <a:srgbClr val="FF0000"/>
                </a:solidFill>
              </a:rPr>
              <a:t>P2 : oxygen can diffuse easily across P</a:t>
            </a:r>
          </a:p>
          <a:p>
            <a:r>
              <a:rPr lang="en-US" dirty="0">
                <a:solidFill>
                  <a:srgbClr val="FF0000"/>
                </a:solidFill>
              </a:rPr>
              <a:t>P3 : P has large total surface area</a:t>
            </a:r>
          </a:p>
          <a:p>
            <a:r>
              <a:rPr lang="en-US" dirty="0">
                <a:solidFill>
                  <a:srgbClr val="FF0000"/>
                </a:solidFill>
              </a:rPr>
              <a:t>P4 : gaseous exchange can occur rapidly</a:t>
            </a:r>
          </a:p>
          <a:p>
            <a:pPr marL="0" indent="0">
              <a:buNone/>
            </a:pPr>
            <a:r>
              <a:rPr lang="en-US" dirty="0">
                <a:solidFill>
                  <a:srgbClr val="FF0000"/>
                </a:solidFill>
              </a:rPr>
              <a:t>c) P1 : It </a:t>
            </a:r>
            <a:r>
              <a:rPr lang="en-US" dirty="0" err="1">
                <a:solidFill>
                  <a:srgbClr val="FF0000"/>
                </a:solidFill>
              </a:rPr>
              <a:t>maximises</a:t>
            </a:r>
            <a:r>
              <a:rPr lang="en-US" dirty="0">
                <a:solidFill>
                  <a:srgbClr val="FF0000"/>
                </a:solidFill>
              </a:rPr>
              <a:t> the transport of oxygen</a:t>
            </a:r>
          </a:p>
          <a:p>
            <a:pPr marL="0" indent="0">
              <a:buNone/>
            </a:pPr>
            <a:r>
              <a:rPr lang="en-US" dirty="0">
                <a:solidFill>
                  <a:srgbClr val="FF0000"/>
                </a:solidFill>
              </a:rPr>
              <a:t>P2:  because water flow that carry the oxygen and blood flow that carry the carbon dioxide</a:t>
            </a:r>
          </a:p>
          <a:p>
            <a:pPr marL="0" indent="0">
              <a:buNone/>
            </a:pPr>
            <a:r>
              <a:rPr lang="en-US" dirty="0">
                <a:solidFill>
                  <a:srgbClr val="FF0000"/>
                </a:solidFill>
              </a:rPr>
              <a:t>P3 : flow at opposite direction</a:t>
            </a:r>
          </a:p>
          <a:p>
            <a:pPr marL="0" indent="0">
              <a:buNone/>
            </a:pPr>
            <a:r>
              <a:rPr lang="en-US" dirty="0">
                <a:solidFill>
                  <a:srgbClr val="FF0000"/>
                </a:solidFill>
              </a:rPr>
              <a:t>P4 : This produces high concentration gradient in the blood capillary</a:t>
            </a:r>
          </a:p>
          <a:p>
            <a:pPr marL="0" indent="0">
              <a:buNone/>
            </a:pPr>
            <a:endParaRPr lang="en-US" dirty="0"/>
          </a:p>
          <a:p>
            <a:endParaRPr lang="en-MY" dirty="0"/>
          </a:p>
        </p:txBody>
      </p:sp>
    </p:spTree>
    <p:extLst>
      <p:ext uri="{BB962C8B-B14F-4D97-AF65-F5344CB8AC3E}">
        <p14:creationId xmlns:p14="http://schemas.microsoft.com/office/powerpoint/2010/main" val="643796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244-696F-4AEE-924B-748587B17147}"/>
              </a:ext>
            </a:extLst>
          </p:cNvPr>
          <p:cNvSpPr>
            <a:spLocks noGrp="1"/>
          </p:cNvSpPr>
          <p:nvPr>
            <p:ph type="title"/>
          </p:nvPr>
        </p:nvSpPr>
        <p:spPr/>
        <p:txBody>
          <a:bodyPr/>
          <a:lstStyle/>
          <a:p>
            <a:r>
              <a:rPr lang="en-MY" dirty="0"/>
              <a:t>III B</a:t>
            </a:r>
          </a:p>
        </p:txBody>
      </p:sp>
      <p:sp>
        <p:nvSpPr>
          <p:cNvPr id="3" name="Content Placeholder 2">
            <a:extLst>
              <a:ext uri="{FF2B5EF4-FFF2-40B4-BE49-F238E27FC236}">
                <a16:creationId xmlns:a16="http://schemas.microsoft.com/office/drawing/2014/main" id="{17AA91FF-F545-4A04-BCD6-B109789BEA52}"/>
              </a:ext>
            </a:extLst>
          </p:cNvPr>
          <p:cNvSpPr>
            <a:spLocks noGrp="1"/>
          </p:cNvSpPr>
          <p:nvPr>
            <p:ph idx="1"/>
          </p:nvPr>
        </p:nvSpPr>
        <p:spPr/>
        <p:txBody>
          <a:bodyPr/>
          <a:lstStyle/>
          <a:p>
            <a:pPr marL="342900" indent="-342900">
              <a:buFont typeface="+mj-lt"/>
              <a:buAutoNum type="alphaLcParenR"/>
            </a:pPr>
            <a:r>
              <a:rPr lang="en-US" dirty="0"/>
              <a:t>In your opinion, predict what will happen to the population of fish in the pond if heavy metal wastes from nearby factories are released into the pond.  Justify your answer. (2%)</a:t>
            </a:r>
          </a:p>
          <a:p>
            <a:pPr marL="342900" indent="-342900">
              <a:buFont typeface="+mj-lt"/>
              <a:buAutoNum type="alphaLcParenR"/>
            </a:pPr>
            <a:r>
              <a:rPr lang="en-US" dirty="0"/>
              <a:t>If human consume the fish from the polluted pond, suggest the effect on the health of human.  (2%)</a:t>
            </a:r>
          </a:p>
          <a:p>
            <a:pPr marL="342900" indent="-342900">
              <a:buFont typeface="+mj-lt"/>
              <a:buAutoNum type="alphaLcParenR"/>
            </a:pPr>
            <a:endParaRPr lang="en-MY" dirty="0"/>
          </a:p>
        </p:txBody>
      </p:sp>
      <p:pic>
        <p:nvPicPr>
          <p:cNvPr id="4" name="Picture 3">
            <a:extLst>
              <a:ext uri="{FF2B5EF4-FFF2-40B4-BE49-F238E27FC236}">
                <a16:creationId xmlns:a16="http://schemas.microsoft.com/office/drawing/2014/main" id="{E0EDBC7E-2283-425E-A04A-9A9A22447513}"/>
              </a:ext>
            </a:extLst>
          </p:cNvPr>
          <p:cNvPicPr>
            <a:picLocks noChangeAspect="1"/>
          </p:cNvPicPr>
          <p:nvPr/>
        </p:nvPicPr>
        <p:blipFill>
          <a:blip r:embed="rId2"/>
          <a:stretch>
            <a:fillRect/>
          </a:stretch>
        </p:blipFill>
        <p:spPr>
          <a:xfrm>
            <a:off x="6794040" y="4662043"/>
            <a:ext cx="3166824" cy="2155967"/>
          </a:xfrm>
          <a:prstGeom prst="rect">
            <a:avLst/>
          </a:prstGeom>
        </p:spPr>
      </p:pic>
    </p:spTree>
    <p:extLst>
      <p:ext uri="{BB962C8B-B14F-4D97-AF65-F5344CB8AC3E}">
        <p14:creationId xmlns:p14="http://schemas.microsoft.com/office/powerpoint/2010/main" val="2222018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A3FA-1E88-4374-BD24-65B8CF1ACCC6}"/>
              </a:ext>
            </a:extLst>
          </p:cNvPr>
          <p:cNvSpPr>
            <a:spLocks noGrp="1"/>
          </p:cNvSpPr>
          <p:nvPr>
            <p:ph type="title"/>
          </p:nvPr>
        </p:nvSpPr>
        <p:spPr>
          <a:xfrm>
            <a:off x="2431161" y="316992"/>
            <a:ext cx="7729728" cy="1188720"/>
          </a:xfrm>
        </p:spPr>
        <p:txBody>
          <a:bodyPr/>
          <a:lstStyle/>
          <a:p>
            <a:r>
              <a:rPr lang="en-MY" dirty="0" err="1"/>
              <a:t>ans</a:t>
            </a:r>
            <a:endParaRPr lang="en-MY" dirty="0"/>
          </a:p>
        </p:txBody>
      </p:sp>
      <p:sp>
        <p:nvSpPr>
          <p:cNvPr id="3" name="Content Placeholder 2">
            <a:extLst>
              <a:ext uri="{FF2B5EF4-FFF2-40B4-BE49-F238E27FC236}">
                <a16:creationId xmlns:a16="http://schemas.microsoft.com/office/drawing/2014/main" id="{B9F71660-4866-44B5-9775-EC68F37E78AB}"/>
              </a:ext>
            </a:extLst>
          </p:cNvPr>
          <p:cNvSpPr>
            <a:spLocks noGrp="1"/>
          </p:cNvSpPr>
          <p:nvPr>
            <p:ph idx="1"/>
          </p:nvPr>
        </p:nvSpPr>
        <p:spPr>
          <a:xfrm>
            <a:off x="1409699" y="1790700"/>
            <a:ext cx="9801225" cy="4867275"/>
          </a:xfrm>
        </p:spPr>
        <p:txBody>
          <a:bodyPr>
            <a:normAutofit fontScale="92500" lnSpcReduction="20000"/>
          </a:bodyPr>
          <a:lstStyle/>
          <a:p>
            <a:pPr marL="342900" indent="-342900">
              <a:buFont typeface="+mj-lt"/>
              <a:buAutoNum type="alphaLcParenR"/>
            </a:pPr>
            <a:r>
              <a:rPr lang="en-US" dirty="0"/>
              <a:t>P1  :  fish population decreases</a:t>
            </a:r>
          </a:p>
          <a:p>
            <a:r>
              <a:rPr lang="en-US" dirty="0"/>
              <a:t>P2  :  because heavy metals such as lead/</a:t>
            </a:r>
            <a:r>
              <a:rPr lang="en-US" dirty="0" err="1"/>
              <a:t>plumbum</a:t>
            </a:r>
            <a:r>
              <a:rPr lang="en-US" dirty="0"/>
              <a:t>/mercury</a:t>
            </a:r>
          </a:p>
          <a:p>
            <a:r>
              <a:rPr lang="en-US" dirty="0"/>
              <a:t>P3  :  damage the nervous system/brain of the fish</a:t>
            </a:r>
          </a:p>
          <a:p>
            <a:r>
              <a:rPr lang="en-US" dirty="0"/>
              <a:t>P4  :  heavy metals are highly toxic</a:t>
            </a:r>
          </a:p>
          <a:p>
            <a:r>
              <a:rPr lang="en-US" dirty="0"/>
              <a:t>P5  :  kill the fish/instant death of fish</a:t>
            </a:r>
          </a:p>
          <a:p>
            <a:pPr marL="0" indent="0">
              <a:buNone/>
            </a:pPr>
            <a:r>
              <a:rPr lang="en-US" dirty="0"/>
              <a:t>B</a:t>
            </a:r>
            <a:r>
              <a:rPr lang="zh-CN" altLang="en-US" dirty="0"/>
              <a:t>） </a:t>
            </a:r>
            <a:r>
              <a:rPr lang="en-MY" altLang="zh-CN" dirty="0"/>
              <a:t>P1 : Practise reuse, reduce and recycle concept.</a:t>
            </a:r>
          </a:p>
          <a:p>
            <a:pPr marL="0" indent="0">
              <a:buNone/>
            </a:pPr>
            <a:r>
              <a:rPr lang="en-MY" altLang="zh-CN" dirty="0"/>
              <a:t>P2 : to reduce usage of plastics which are non-biodegradable</a:t>
            </a:r>
          </a:p>
          <a:p>
            <a:pPr marL="0" indent="0">
              <a:buNone/>
            </a:pPr>
            <a:r>
              <a:rPr lang="en-MY" altLang="zh-CN" dirty="0"/>
              <a:t>P3 : use biodegradable plastics bags</a:t>
            </a:r>
          </a:p>
          <a:p>
            <a:pPr marL="0" indent="0">
              <a:buNone/>
            </a:pPr>
            <a:r>
              <a:rPr lang="en-MY" altLang="zh-CN" dirty="0"/>
              <a:t>P4 : Car pooling </a:t>
            </a:r>
          </a:p>
          <a:p>
            <a:pPr marL="0" indent="0">
              <a:buNone/>
            </a:pPr>
            <a:r>
              <a:rPr lang="en-MY" altLang="zh-CN" dirty="0"/>
              <a:t>P5 : to reduce emission of carbon dioxide/burning of fossil fuels.</a:t>
            </a:r>
          </a:p>
          <a:p>
            <a:pPr marL="0" indent="0">
              <a:buNone/>
            </a:pPr>
            <a:r>
              <a:rPr lang="en-MY" altLang="zh-CN" dirty="0"/>
              <a:t>P6 : Use renewable energy such as solar energy </a:t>
            </a:r>
          </a:p>
          <a:p>
            <a:pPr marL="0" indent="0">
              <a:buNone/>
            </a:pPr>
            <a:r>
              <a:rPr lang="en-MY" altLang="zh-CN" dirty="0"/>
              <a:t>P7 : which do not cause air pollution/global warming/greenhouse effect</a:t>
            </a:r>
          </a:p>
          <a:p>
            <a:pPr marL="0" indent="0">
              <a:buNone/>
            </a:pPr>
            <a:r>
              <a:rPr lang="en-MY" altLang="zh-CN" dirty="0"/>
              <a:t>P8 : Practise biological control</a:t>
            </a:r>
          </a:p>
          <a:p>
            <a:pPr marL="0" indent="0">
              <a:buNone/>
            </a:pPr>
            <a:r>
              <a:rPr lang="en-MY" altLang="zh-CN" dirty="0"/>
              <a:t>P9 : reduce usage of chemicals/pesticides</a:t>
            </a:r>
          </a:p>
          <a:p>
            <a:pPr marL="0" indent="0">
              <a:buNone/>
            </a:pPr>
            <a:endParaRPr lang="en-US" dirty="0"/>
          </a:p>
          <a:p>
            <a:endParaRPr lang="en-MY" dirty="0"/>
          </a:p>
        </p:txBody>
      </p:sp>
    </p:spTree>
    <p:extLst>
      <p:ext uri="{BB962C8B-B14F-4D97-AF65-F5344CB8AC3E}">
        <p14:creationId xmlns:p14="http://schemas.microsoft.com/office/powerpoint/2010/main" val="3902255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CAFC-9882-41B2-AC46-986B1246C4D3}"/>
              </a:ext>
            </a:extLst>
          </p:cNvPr>
          <p:cNvSpPr>
            <a:spLocks noGrp="1"/>
          </p:cNvSpPr>
          <p:nvPr>
            <p:ph type="title"/>
          </p:nvPr>
        </p:nvSpPr>
        <p:spPr>
          <a:xfrm>
            <a:off x="2060807" y="2497657"/>
            <a:ext cx="7729728" cy="1188720"/>
          </a:xfrm>
        </p:spPr>
        <p:txBody>
          <a:bodyPr/>
          <a:lstStyle/>
          <a:p>
            <a:r>
              <a:rPr lang="en-US" dirty="0"/>
              <a:t>ANY QUESTIONS ?</a:t>
            </a:r>
            <a:endParaRPr lang="en-MY" dirty="0"/>
          </a:p>
        </p:txBody>
      </p:sp>
    </p:spTree>
    <p:extLst>
      <p:ext uri="{BB962C8B-B14F-4D97-AF65-F5344CB8AC3E}">
        <p14:creationId xmlns:p14="http://schemas.microsoft.com/office/powerpoint/2010/main" val="2581051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477F-11CD-4702-B131-B96E1182B6DA}"/>
              </a:ext>
            </a:extLst>
          </p:cNvPr>
          <p:cNvSpPr>
            <a:spLocks noGrp="1"/>
          </p:cNvSpPr>
          <p:nvPr>
            <p:ph type="title"/>
          </p:nvPr>
        </p:nvSpPr>
        <p:spPr>
          <a:xfrm>
            <a:off x="2365607" y="2667986"/>
            <a:ext cx="7729728" cy="1188720"/>
          </a:xfrm>
        </p:spPr>
        <p:txBody>
          <a:bodyPr/>
          <a:lstStyle/>
          <a:p>
            <a:r>
              <a:rPr lang="en-US" dirty="0"/>
              <a:t>THANK YOU SO MUCH</a:t>
            </a:r>
            <a:endParaRPr lang="en-MY" dirty="0"/>
          </a:p>
        </p:txBody>
      </p:sp>
    </p:spTree>
    <p:extLst>
      <p:ext uri="{BB962C8B-B14F-4D97-AF65-F5344CB8AC3E}">
        <p14:creationId xmlns:p14="http://schemas.microsoft.com/office/powerpoint/2010/main" val="29451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BFA0-C029-412A-9895-2D1D50E398C6}"/>
              </a:ext>
            </a:extLst>
          </p:cNvPr>
          <p:cNvSpPr>
            <a:spLocks noGrp="1"/>
          </p:cNvSpPr>
          <p:nvPr>
            <p:ph type="title"/>
          </p:nvPr>
        </p:nvSpPr>
        <p:spPr/>
        <p:txBody>
          <a:bodyPr/>
          <a:lstStyle/>
          <a:p>
            <a:r>
              <a:rPr lang="en-US" dirty="0"/>
              <a:t>Classification of organisms</a:t>
            </a:r>
            <a:endParaRPr lang="en-MY" dirty="0"/>
          </a:p>
        </p:txBody>
      </p:sp>
      <p:sp>
        <p:nvSpPr>
          <p:cNvPr id="3" name="Content Placeholder 2">
            <a:extLst>
              <a:ext uri="{FF2B5EF4-FFF2-40B4-BE49-F238E27FC236}">
                <a16:creationId xmlns:a16="http://schemas.microsoft.com/office/drawing/2014/main" id="{8804BCB2-03E0-49A0-88EF-36D1D4500710}"/>
              </a:ext>
            </a:extLst>
          </p:cNvPr>
          <p:cNvSpPr>
            <a:spLocks noGrp="1"/>
          </p:cNvSpPr>
          <p:nvPr>
            <p:ph idx="1"/>
          </p:nvPr>
        </p:nvSpPr>
        <p:spPr/>
        <p:txBody>
          <a:bodyPr/>
          <a:lstStyle/>
          <a:p>
            <a:r>
              <a:rPr lang="en-US" dirty="0"/>
              <a:t>Archaebacteria</a:t>
            </a:r>
          </a:p>
          <a:p>
            <a:r>
              <a:rPr lang="en-US" dirty="0"/>
              <a:t>Eubacteria</a:t>
            </a:r>
          </a:p>
          <a:p>
            <a:r>
              <a:rPr lang="en-US" dirty="0"/>
              <a:t>Protista </a:t>
            </a:r>
          </a:p>
          <a:p>
            <a:r>
              <a:rPr lang="en-US" dirty="0"/>
              <a:t>Fungi</a:t>
            </a:r>
          </a:p>
          <a:p>
            <a:r>
              <a:rPr lang="en-US" dirty="0"/>
              <a:t>Plantae</a:t>
            </a:r>
          </a:p>
          <a:p>
            <a:r>
              <a:rPr lang="en-US" dirty="0"/>
              <a:t>Animalia</a:t>
            </a:r>
            <a:endParaRPr lang="en-MY" dirty="0"/>
          </a:p>
        </p:txBody>
      </p:sp>
      <p:cxnSp>
        <p:nvCxnSpPr>
          <p:cNvPr id="5" name="Straight Arrow Connector 4">
            <a:extLst>
              <a:ext uri="{FF2B5EF4-FFF2-40B4-BE49-F238E27FC236}">
                <a16:creationId xmlns:a16="http://schemas.microsoft.com/office/drawing/2014/main" id="{EE50F37F-6339-46E3-A362-1DD2B79F7EEF}"/>
              </a:ext>
            </a:extLst>
          </p:cNvPr>
          <p:cNvCxnSpPr/>
          <p:nvPr/>
        </p:nvCxnSpPr>
        <p:spPr>
          <a:xfrm>
            <a:off x="4195482" y="2796988"/>
            <a:ext cx="869577" cy="143436"/>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a:extLst>
              <a:ext uri="{FF2B5EF4-FFF2-40B4-BE49-F238E27FC236}">
                <a16:creationId xmlns:a16="http://schemas.microsoft.com/office/drawing/2014/main" id="{C017A679-7EC4-41FE-A3DC-FDB1D019DCCF}"/>
              </a:ext>
            </a:extLst>
          </p:cNvPr>
          <p:cNvCxnSpPr/>
          <p:nvPr/>
        </p:nvCxnSpPr>
        <p:spPr>
          <a:xfrm flipV="1">
            <a:off x="3765176" y="3146612"/>
            <a:ext cx="1299883" cy="116541"/>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0931B57F-3A86-4D70-8C1A-CBF959945405}"/>
              </a:ext>
            </a:extLst>
          </p:cNvPr>
          <p:cNvCxnSpPr/>
          <p:nvPr/>
        </p:nvCxnSpPr>
        <p:spPr>
          <a:xfrm>
            <a:off x="3388659" y="3612776"/>
            <a:ext cx="1954306" cy="376518"/>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F0FEC243-9B25-4133-BB8F-A49C3F5F7598}"/>
              </a:ext>
            </a:extLst>
          </p:cNvPr>
          <p:cNvCxnSpPr/>
          <p:nvPr/>
        </p:nvCxnSpPr>
        <p:spPr>
          <a:xfrm>
            <a:off x="3173506" y="4061012"/>
            <a:ext cx="2106706" cy="224117"/>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20974F34-6D02-4AF1-95E1-79F662041A9D}"/>
              </a:ext>
            </a:extLst>
          </p:cNvPr>
          <p:cNvCxnSpPr/>
          <p:nvPr/>
        </p:nvCxnSpPr>
        <p:spPr>
          <a:xfrm>
            <a:off x="3325906" y="4437529"/>
            <a:ext cx="2017059" cy="0"/>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1694E908-1BD3-4C47-8CE7-B98C0CD71786}"/>
              </a:ext>
            </a:extLst>
          </p:cNvPr>
          <p:cNvCxnSpPr/>
          <p:nvPr/>
        </p:nvCxnSpPr>
        <p:spPr>
          <a:xfrm flipV="1">
            <a:off x="3388659" y="4625788"/>
            <a:ext cx="1891553" cy="242047"/>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1C16FF18-B5AC-4E5A-B439-FD17BE53A528}"/>
              </a:ext>
            </a:extLst>
          </p:cNvPr>
          <p:cNvSpPr txBox="1"/>
          <p:nvPr/>
        </p:nvSpPr>
        <p:spPr>
          <a:xfrm>
            <a:off x="5132295" y="2823884"/>
            <a:ext cx="173018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Prokaryotes</a:t>
            </a:r>
            <a:endParaRPr lang="en-MY" dirty="0"/>
          </a:p>
        </p:txBody>
      </p:sp>
      <p:sp>
        <p:nvSpPr>
          <p:cNvPr id="17" name="TextBox 16">
            <a:extLst>
              <a:ext uri="{FF2B5EF4-FFF2-40B4-BE49-F238E27FC236}">
                <a16:creationId xmlns:a16="http://schemas.microsoft.com/office/drawing/2014/main" id="{9F7AEB24-0076-4511-ADCE-FFBDE7FE3A15}"/>
              </a:ext>
            </a:extLst>
          </p:cNvPr>
          <p:cNvSpPr txBox="1"/>
          <p:nvPr/>
        </p:nvSpPr>
        <p:spPr>
          <a:xfrm>
            <a:off x="5540187" y="3988402"/>
            <a:ext cx="173018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Eukaryotes</a:t>
            </a:r>
            <a:endParaRPr lang="en-MY" dirty="0"/>
          </a:p>
        </p:txBody>
      </p:sp>
    </p:spTree>
    <p:extLst>
      <p:ext uri="{BB962C8B-B14F-4D97-AF65-F5344CB8AC3E}">
        <p14:creationId xmlns:p14="http://schemas.microsoft.com/office/powerpoint/2010/main" val="425923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4FE2-5A6E-4A1B-A4D2-854755FDBD34}"/>
              </a:ext>
            </a:extLst>
          </p:cNvPr>
          <p:cNvSpPr>
            <a:spLocks noGrp="1"/>
          </p:cNvSpPr>
          <p:nvPr>
            <p:ph type="title"/>
          </p:nvPr>
        </p:nvSpPr>
        <p:spPr>
          <a:xfrm>
            <a:off x="2231136" y="244194"/>
            <a:ext cx="7729728" cy="1188720"/>
          </a:xfrm>
        </p:spPr>
        <p:txBody>
          <a:bodyPr/>
          <a:lstStyle/>
          <a:p>
            <a:r>
              <a:rPr lang="en-US" dirty="0"/>
              <a:t>What is the difference between eukaryotes and prokaryotes ?</a:t>
            </a:r>
            <a:endParaRPr lang="en-MY" dirty="0"/>
          </a:p>
        </p:txBody>
      </p:sp>
      <p:pic>
        <p:nvPicPr>
          <p:cNvPr id="5" name="Content Placeholder 4">
            <a:extLst>
              <a:ext uri="{FF2B5EF4-FFF2-40B4-BE49-F238E27FC236}">
                <a16:creationId xmlns:a16="http://schemas.microsoft.com/office/drawing/2014/main" id="{6C15AED1-D01D-4EC6-8F42-60ADC03683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4005" y="1625414"/>
            <a:ext cx="8979812" cy="5051145"/>
          </a:xfrm>
        </p:spPr>
      </p:pic>
    </p:spTree>
    <p:extLst>
      <p:ext uri="{BB962C8B-B14F-4D97-AF65-F5344CB8AC3E}">
        <p14:creationId xmlns:p14="http://schemas.microsoft.com/office/powerpoint/2010/main" val="101123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E1D0-B768-43D9-8995-FF89A312AFF0}"/>
              </a:ext>
            </a:extLst>
          </p:cNvPr>
          <p:cNvSpPr>
            <a:spLocks noGrp="1"/>
          </p:cNvSpPr>
          <p:nvPr>
            <p:ph type="title"/>
          </p:nvPr>
        </p:nvSpPr>
        <p:spPr/>
        <p:txBody>
          <a:bodyPr/>
          <a:lstStyle/>
          <a:p>
            <a:r>
              <a:rPr lang="en-US" dirty="0"/>
              <a:t>Archaebacteria</a:t>
            </a:r>
            <a:endParaRPr lang="en-MY" dirty="0"/>
          </a:p>
        </p:txBody>
      </p:sp>
      <p:sp>
        <p:nvSpPr>
          <p:cNvPr id="3" name="Content Placeholder 2">
            <a:extLst>
              <a:ext uri="{FF2B5EF4-FFF2-40B4-BE49-F238E27FC236}">
                <a16:creationId xmlns:a16="http://schemas.microsoft.com/office/drawing/2014/main" id="{240AD01C-DC67-4DA1-84C8-A869AD403945}"/>
              </a:ext>
            </a:extLst>
          </p:cNvPr>
          <p:cNvSpPr>
            <a:spLocks noGrp="1"/>
          </p:cNvSpPr>
          <p:nvPr>
            <p:ph idx="1"/>
          </p:nvPr>
        </p:nvSpPr>
        <p:spPr/>
        <p:txBody>
          <a:bodyPr/>
          <a:lstStyle/>
          <a:p>
            <a:r>
              <a:rPr lang="en-US" dirty="0"/>
              <a:t>Prokaryotes and primitive bacteria</a:t>
            </a:r>
          </a:p>
          <a:p>
            <a:r>
              <a:rPr lang="en-US" dirty="0"/>
              <a:t>Unicellular organism</a:t>
            </a:r>
          </a:p>
          <a:p>
            <a:r>
              <a:rPr lang="en-US" dirty="0"/>
              <a:t>No true nucleus because of lack of nuclear membrane</a:t>
            </a:r>
          </a:p>
          <a:p>
            <a:r>
              <a:rPr lang="en-US" dirty="0"/>
              <a:t>Can live in extreme environment such as high temperature and high salinity</a:t>
            </a:r>
          </a:p>
          <a:p>
            <a:r>
              <a:rPr lang="en-US" dirty="0"/>
              <a:t>Has a single circular DNA in the cytoplasm</a:t>
            </a:r>
          </a:p>
          <a:p>
            <a:r>
              <a:rPr lang="en-US" dirty="0"/>
              <a:t>Uses a flagellum to move, some use cilia</a:t>
            </a:r>
          </a:p>
          <a:p>
            <a:r>
              <a:rPr lang="en-US" dirty="0"/>
              <a:t>Autotroph or heterotroph</a:t>
            </a:r>
            <a:endParaRPr lang="en-MY" dirty="0"/>
          </a:p>
        </p:txBody>
      </p:sp>
    </p:spTree>
    <p:extLst>
      <p:ext uri="{BB962C8B-B14F-4D97-AF65-F5344CB8AC3E}">
        <p14:creationId xmlns:p14="http://schemas.microsoft.com/office/powerpoint/2010/main" val="57537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D889-A1CA-4046-96BE-40124709FAF8}"/>
              </a:ext>
            </a:extLst>
          </p:cNvPr>
          <p:cNvSpPr>
            <a:spLocks noGrp="1"/>
          </p:cNvSpPr>
          <p:nvPr>
            <p:ph type="title"/>
          </p:nvPr>
        </p:nvSpPr>
        <p:spPr/>
        <p:txBody>
          <a:bodyPr/>
          <a:lstStyle/>
          <a:p>
            <a:r>
              <a:rPr lang="en-US" dirty="0"/>
              <a:t>Eubacteria</a:t>
            </a:r>
            <a:endParaRPr lang="en-MY" dirty="0"/>
          </a:p>
        </p:txBody>
      </p:sp>
      <p:sp>
        <p:nvSpPr>
          <p:cNvPr id="3" name="Content Placeholder 2">
            <a:extLst>
              <a:ext uri="{FF2B5EF4-FFF2-40B4-BE49-F238E27FC236}">
                <a16:creationId xmlns:a16="http://schemas.microsoft.com/office/drawing/2014/main" id="{452C5279-475F-4285-B630-5981232F6981}"/>
              </a:ext>
            </a:extLst>
          </p:cNvPr>
          <p:cNvSpPr>
            <a:spLocks noGrp="1"/>
          </p:cNvSpPr>
          <p:nvPr>
            <p:ph idx="1"/>
          </p:nvPr>
        </p:nvSpPr>
        <p:spPr/>
        <p:txBody>
          <a:bodyPr/>
          <a:lstStyle/>
          <a:p>
            <a:r>
              <a:rPr lang="en-US" dirty="0"/>
              <a:t>Prokaryotes and a true bacteria</a:t>
            </a:r>
          </a:p>
          <a:p>
            <a:r>
              <a:rPr lang="en-US" dirty="0"/>
              <a:t>Unicellular organisms</a:t>
            </a:r>
          </a:p>
          <a:p>
            <a:r>
              <a:rPr lang="en-US" dirty="0"/>
              <a:t>No true nucleus because lack of nuclear membrane</a:t>
            </a:r>
          </a:p>
          <a:p>
            <a:r>
              <a:rPr lang="en-US" dirty="0"/>
              <a:t>Has a single circular DNA in the cytoplasm</a:t>
            </a:r>
          </a:p>
          <a:p>
            <a:r>
              <a:rPr lang="en-US" dirty="0"/>
              <a:t>Use flagellum for movement</a:t>
            </a:r>
          </a:p>
          <a:p>
            <a:r>
              <a:rPr lang="en-US" dirty="0"/>
              <a:t>Autotroph or heterotroph</a:t>
            </a:r>
            <a:endParaRPr lang="en-MY" dirty="0"/>
          </a:p>
        </p:txBody>
      </p:sp>
    </p:spTree>
    <p:extLst>
      <p:ext uri="{BB962C8B-B14F-4D97-AF65-F5344CB8AC3E}">
        <p14:creationId xmlns:p14="http://schemas.microsoft.com/office/powerpoint/2010/main" val="4015472200"/>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Parcel</Template>
  <TotalTime>8406</TotalTime>
  <Words>2262</Words>
  <Application>Microsoft Office PowerPoint</Application>
  <PresentationFormat>Widescreen</PresentationFormat>
  <Paragraphs>276</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Gill Sans MT</vt:lpstr>
      <vt:lpstr>Parcel</vt:lpstr>
      <vt:lpstr>Form 5 Trial Classes</vt:lpstr>
      <vt:lpstr>WHO AM I  ?</vt:lpstr>
      <vt:lpstr>Biodiversity  Today topics</vt:lpstr>
      <vt:lpstr>Learning outcomes</vt:lpstr>
      <vt:lpstr>Taxonomy</vt:lpstr>
      <vt:lpstr>Classification of organisms</vt:lpstr>
      <vt:lpstr>What is the difference between eukaryotes and prokaryotes ?</vt:lpstr>
      <vt:lpstr>Archaebacteria</vt:lpstr>
      <vt:lpstr>Eubacteria</vt:lpstr>
      <vt:lpstr>Protista</vt:lpstr>
      <vt:lpstr>Fungi</vt:lpstr>
      <vt:lpstr>Plantae</vt:lpstr>
      <vt:lpstr>Animalia</vt:lpstr>
      <vt:lpstr>Taxonomy hierarchy</vt:lpstr>
      <vt:lpstr>Binomial Nomenclature system</vt:lpstr>
      <vt:lpstr>Examples</vt:lpstr>
      <vt:lpstr>Dichotomous key</vt:lpstr>
      <vt:lpstr>Examples</vt:lpstr>
      <vt:lpstr>Examples</vt:lpstr>
      <vt:lpstr>Biodiversity</vt:lpstr>
      <vt:lpstr>Introduction to microbiology</vt:lpstr>
      <vt:lpstr>Bacteria</vt:lpstr>
      <vt:lpstr>PowerPoint Presentation</vt:lpstr>
      <vt:lpstr>Virus</vt:lpstr>
      <vt:lpstr>PowerPoint Presentation</vt:lpstr>
      <vt:lpstr>Q: why virus is non-living outside while living inside host cell ?</vt:lpstr>
      <vt:lpstr>Types of viruses</vt:lpstr>
      <vt:lpstr>Terms used in infectious diseases</vt:lpstr>
      <vt:lpstr>Terms used in infectious diseases</vt:lpstr>
      <vt:lpstr>Dengue</vt:lpstr>
      <vt:lpstr>PowerPoint Presentation</vt:lpstr>
      <vt:lpstr>Tuberculosis (TB)</vt:lpstr>
      <vt:lpstr>Tuberculosis (TB)</vt:lpstr>
      <vt:lpstr>PowerPoint Presentation</vt:lpstr>
      <vt:lpstr>PowerPoint Presentation</vt:lpstr>
      <vt:lpstr>PowerPoint Presentation</vt:lpstr>
      <vt:lpstr>PowerPoint Presentation</vt:lpstr>
      <vt:lpstr>Form 4 Revision</vt:lpstr>
      <vt:lpstr>Q1</vt:lpstr>
      <vt:lpstr>PowerPoint Presentation</vt:lpstr>
      <vt:lpstr>Ans </vt:lpstr>
      <vt:lpstr>1b</vt:lpstr>
      <vt:lpstr>Ans </vt:lpstr>
      <vt:lpstr>Q 2</vt:lpstr>
      <vt:lpstr>PowerPoint Presentation</vt:lpstr>
      <vt:lpstr>Ans </vt:lpstr>
      <vt:lpstr>II B</vt:lpstr>
      <vt:lpstr>ans</vt:lpstr>
      <vt:lpstr>Q 3</vt:lpstr>
      <vt:lpstr>ans</vt:lpstr>
      <vt:lpstr>III B</vt:lpstr>
      <vt:lpstr>ans</vt:lpstr>
      <vt:lpstr>ANY QUESTIONS ?</vt:lpstr>
      <vt:lpstr>THANK YOU SO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5 Trial Classes</dc:title>
  <dc:creator>[MBBS-B49] Loh Han Sheng</dc:creator>
  <cp:lastModifiedBy>[MBBS-B49] Loh Han Sheng</cp:lastModifiedBy>
  <cp:revision>6</cp:revision>
  <dcterms:created xsi:type="dcterms:W3CDTF">2022-10-03T16:50:45Z</dcterms:created>
  <dcterms:modified xsi:type="dcterms:W3CDTF">2023-01-06T14:50:46Z</dcterms:modified>
</cp:coreProperties>
</file>