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 id="261" r:id="rId8"/>
    <p:sldId id="264" r:id="rId9"/>
    <p:sldId id="263"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9" r:id="rId29"/>
    <p:sldId id="290" r:id="rId30"/>
    <p:sldId id="291" r:id="rId31"/>
    <p:sldId id="282" r:id="rId32"/>
    <p:sldId id="283" r:id="rId33"/>
    <p:sldId id="284" r:id="rId34"/>
    <p:sldId id="285" r:id="rId35"/>
    <p:sldId id="292" r:id="rId36"/>
    <p:sldId id="293" r:id="rId37"/>
    <p:sldId id="294" r:id="rId38"/>
    <p:sldId id="295" r:id="rId39"/>
    <p:sldId id="296" r:id="rId40"/>
    <p:sldId id="297" r:id="rId41"/>
    <p:sldId id="286" r:id="rId42"/>
    <p:sldId id="28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E4F0AA9-CBB0-48B7-909B-EA078CADA221}" type="datetimeFigureOut">
              <a:rPr lang="en-MY" smtClean="0"/>
              <a:t>6/1/2023</a:t>
            </a:fld>
            <a:endParaRPr lang="en-MY"/>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MY"/>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535D150-1772-476F-99AA-6FAFBB4023C5}" type="slidenum">
              <a:rPr lang="en-MY" smtClean="0"/>
              <a:t>‹#›</a:t>
            </a:fld>
            <a:endParaRPr lang="en-MY"/>
          </a:p>
        </p:txBody>
      </p:sp>
    </p:spTree>
    <p:extLst>
      <p:ext uri="{BB962C8B-B14F-4D97-AF65-F5344CB8AC3E}">
        <p14:creationId xmlns:p14="http://schemas.microsoft.com/office/powerpoint/2010/main" val="1403937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F0AA9-CBB0-48B7-909B-EA078CADA221}" type="datetimeFigureOut">
              <a:rPr lang="en-MY" smtClean="0"/>
              <a:t>6/1/2023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206568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F0AA9-CBB0-48B7-909B-EA078CADA221}" type="datetimeFigureOut">
              <a:rPr lang="en-MY" smtClean="0"/>
              <a:t>6/1/2023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209496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4F0AA9-CBB0-48B7-909B-EA078CADA221}" type="datetimeFigureOut">
              <a:rPr lang="en-MY" smtClean="0"/>
              <a:t>6/1/2023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314305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E4F0AA9-CBB0-48B7-909B-EA078CADA221}" type="datetimeFigureOut">
              <a:rPr lang="en-MY" smtClean="0"/>
              <a:t>6/1/2023</a:t>
            </a:fld>
            <a:endParaRPr lang="en-MY"/>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MY"/>
          </a:p>
        </p:txBody>
      </p:sp>
      <p:sp>
        <p:nvSpPr>
          <p:cNvPr id="6" name="Slide Number Placeholder 5"/>
          <p:cNvSpPr>
            <a:spLocks noGrp="1"/>
          </p:cNvSpPr>
          <p:nvPr>
            <p:ph type="sldNum" sz="quarter" idx="12"/>
          </p:nvPr>
        </p:nvSpPr>
        <p:spPr>
          <a:xfrm>
            <a:off x="8604504" y="5211060"/>
            <a:ext cx="2112264" cy="228600"/>
          </a:xfrm>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14703588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4F0AA9-CBB0-48B7-909B-EA078CADA221}" type="datetimeFigureOut">
              <a:rPr lang="en-MY" smtClean="0"/>
              <a:t>6/1/2023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43308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4F0AA9-CBB0-48B7-909B-EA078CADA221}" type="datetimeFigureOut">
              <a:rPr lang="en-MY" smtClean="0"/>
              <a:t>6/1/2023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408022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4F0AA9-CBB0-48B7-909B-EA078CADA221}" type="datetimeFigureOut">
              <a:rPr lang="en-MY" smtClean="0"/>
              <a:t>6/1/2023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117427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F0AA9-CBB0-48B7-909B-EA078CADA221}" type="datetimeFigureOut">
              <a:rPr lang="en-MY" smtClean="0"/>
              <a:t>6/1/2023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9535D150-1772-476F-99AA-6FAFBB4023C5}" type="slidenum">
              <a:rPr lang="en-MY" smtClean="0"/>
              <a:t>‹#›</a:t>
            </a:fld>
            <a:endParaRPr lang="en-MY"/>
          </a:p>
        </p:txBody>
      </p:sp>
    </p:spTree>
    <p:extLst>
      <p:ext uri="{BB962C8B-B14F-4D97-AF65-F5344CB8AC3E}">
        <p14:creationId xmlns:p14="http://schemas.microsoft.com/office/powerpoint/2010/main" val="348482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E4F0AA9-CBB0-48B7-909B-EA078CADA221}" type="datetimeFigureOut">
              <a:rPr lang="en-MY" smtClean="0"/>
              <a:t>6/1/2023</a:t>
            </a:fld>
            <a:endParaRPr lang="en-MY"/>
          </a:p>
        </p:txBody>
      </p:sp>
      <p:sp>
        <p:nvSpPr>
          <p:cNvPr id="9" name="Footer Placeholder 8"/>
          <p:cNvSpPr>
            <a:spLocks noGrp="1"/>
          </p:cNvSpPr>
          <p:nvPr>
            <p:ph type="ftr" sz="quarter" idx="11"/>
          </p:nvPr>
        </p:nvSpPr>
        <p:spPr/>
        <p:txBody>
          <a:bodyPr/>
          <a:lstStyle>
            <a:lvl1pPr algn="r">
              <a:defRPr/>
            </a:lvl1pPr>
          </a:lstStyle>
          <a:p>
            <a:endParaRPr lang="en-MY"/>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535D150-1772-476F-99AA-6FAFBB4023C5}" type="slidenum">
              <a:rPr lang="en-MY" smtClean="0"/>
              <a:t>‹#›</a:t>
            </a:fld>
            <a:endParaRPr lang="en-MY"/>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219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E4F0AA9-CBB0-48B7-909B-EA078CADA221}" type="datetimeFigureOut">
              <a:rPr lang="en-MY" smtClean="0"/>
              <a:t>6/1/2023</a:t>
            </a:fld>
            <a:endParaRPr lang="en-MY"/>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MY"/>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535D150-1772-476F-99AA-6FAFBB4023C5}" type="slidenum">
              <a:rPr lang="en-MY" smtClean="0"/>
              <a:t>‹#›</a:t>
            </a:fld>
            <a:endParaRPr lang="en-MY"/>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739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E4F0AA9-CBB0-48B7-909B-EA078CADA221}" type="datetimeFigureOut">
              <a:rPr lang="en-MY" smtClean="0"/>
              <a:t>6/1/2023</a:t>
            </a:fld>
            <a:endParaRPr lang="en-MY"/>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MY"/>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535D150-1772-476F-99AA-6FAFBB4023C5}" type="slidenum">
              <a:rPr lang="en-MY" smtClean="0"/>
              <a:t>‹#›</a:t>
            </a:fld>
            <a:endParaRPr lang="en-MY"/>
          </a:p>
        </p:txBody>
      </p:sp>
    </p:spTree>
    <p:extLst>
      <p:ext uri="{BB962C8B-B14F-4D97-AF65-F5344CB8AC3E}">
        <p14:creationId xmlns:p14="http://schemas.microsoft.com/office/powerpoint/2010/main" val="395527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8D74-ADD3-4935-831E-610BE4E8E414}"/>
              </a:ext>
            </a:extLst>
          </p:cNvPr>
          <p:cNvSpPr>
            <a:spLocks noGrp="1"/>
          </p:cNvSpPr>
          <p:nvPr>
            <p:ph type="ctrTitle"/>
          </p:nvPr>
        </p:nvSpPr>
        <p:spPr/>
        <p:txBody>
          <a:bodyPr/>
          <a:lstStyle/>
          <a:p>
            <a:r>
              <a:rPr lang="en-US" dirty="0"/>
              <a:t>Form 4 / </a:t>
            </a:r>
            <a:r>
              <a:rPr lang="zh-CN" altLang="en-US" dirty="0"/>
              <a:t>高一，二</a:t>
            </a:r>
            <a:br>
              <a:rPr lang="en-US" dirty="0"/>
            </a:br>
            <a:r>
              <a:rPr lang="en-US" dirty="0"/>
              <a:t>Biology</a:t>
            </a:r>
            <a:endParaRPr lang="en-MY" dirty="0"/>
          </a:p>
        </p:txBody>
      </p:sp>
      <p:sp>
        <p:nvSpPr>
          <p:cNvPr id="3" name="Subtitle 2">
            <a:extLst>
              <a:ext uri="{FF2B5EF4-FFF2-40B4-BE49-F238E27FC236}">
                <a16:creationId xmlns:a16="http://schemas.microsoft.com/office/drawing/2014/main" id="{27D2E2F1-C008-4A37-8B07-F3E54C81F711}"/>
              </a:ext>
            </a:extLst>
          </p:cNvPr>
          <p:cNvSpPr>
            <a:spLocks noGrp="1"/>
          </p:cNvSpPr>
          <p:nvPr>
            <p:ph type="subTitle" idx="1"/>
          </p:nvPr>
        </p:nvSpPr>
        <p:spPr/>
        <p:txBody>
          <a:bodyPr>
            <a:normAutofit fontScale="92500" lnSpcReduction="20000"/>
          </a:bodyPr>
          <a:lstStyle/>
          <a:p>
            <a:r>
              <a:rPr lang="en-US" dirty="0"/>
              <a:t>SPM </a:t>
            </a:r>
          </a:p>
          <a:p>
            <a:r>
              <a:rPr lang="en-US" dirty="0"/>
              <a:t>KSSM Syllabus Form 4</a:t>
            </a:r>
            <a:endParaRPr lang="en-MY" dirty="0"/>
          </a:p>
        </p:txBody>
      </p:sp>
    </p:spTree>
    <p:extLst>
      <p:ext uri="{BB962C8B-B14F-4D97-AF65-F5344CB8AC3E}">
        <p14:creationId xmlns:p14="http://schemas.microsoft.com/office/powerpoint/2010/main" val="209202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0CC8-C643-49D4-8D6A-7643EC4ECF8A}"/>
              </a:ext>
            </a:extLst>
          </p:cNvPr>
          <p:cNvSpPr>
            <a:spLocks noGrp="1"/>
          </p:cNvSpPr>
          <p:nvPr>
            <p:ph type="title"/>
          </p:nvPr>
        </p:nvSpPr>
        <p:spPr/>
        <p:txBody>
          <a:bodyPr/>
          <a:lstStyle/>
          <a:p>
            <a:r>
              <a:rPr lang="en-US" dirty="0"/>
              <a:t>Chemical barrier</a:t>
            </a:r>
            <a:endParaRPr lang="en-MY" dirty="0"/>
          </a:p>
        </p:txBody>
      </p:sp>
      <p:sp>
        <p:nvSpPr>
          <p:cNvPr id="3" name="Content Placeholder 2">
            <a:extLst>
              <a:ext uri="{FF2B5EF4-FFF2-40B4-BE49-F238E27FC236}">
                <a16:creationId xmlns:a16="http://schemas.microsoft.com/office/drawing/2014/main" id="{9F240E48-2A01-47B5-A823-8D4334A59532}"/>
              </a:ext>
            </a:extLst>
          </p:cNvPr>
          <p:cNvSpPr>
            <a:spLocks noGrp="1"/>
          </p:cNvSpPr>
          <p:nvPr>
            <p:ph idx="1"/>
          </p:nvPr>
        </p:nvSpPr>
        <p:spPr/>
        <p:txBody>
          <a:bodyPr/>
          <a:lstStyle/>
          <a:p>
            <a:r>
              <a:rPr lang="en-US" dirty="0"/>
              <a:t>Hydrochloric acid in stomach that destroys bacteria </a:t>
            </a:r>
          </a:p>
          <a:p>
            <a:r>
              <a:rPr lang="en-US" dirty="0"/>
              <a:t>Mucus produced by goblet cells on the epithelium of trachea and bronchi of lungs traps pathogens. Cilia sweeps the pathogens away from lungs.</a:t>
            </a:r>
          </a:p>
          <a:p>
            <a:r>
              <a:rPr lang="en-US" dirty="0"/>
              <a:t>Lysozyme in tears destroy the bacteria</a:t>
            </a:r>
          </a:p>
          <a:p>
            <a:r>
              <a:rPr lang="en-US" dirty="0"/>
              <a:t>Wax in ear destroy bacteria</a:t>
            </a:r>
            <a:endParaRPr lang="en-MY" dirty="0"/>
          </a:p>
          <a:p>
            <a:r>
              <a:rPr lang="en-MY" dirty="0"/>
              <a:t>Sebum prevents the growth of microorganisms on the skin</a:t>
            </a:r>
          </a:p>
          <a:p>
            <a:r>
              <a:rPr lang="en-MY" dirty="0"/>
              <a:t>Sweat contains lysozyme to kill bacteria</a:t>
            </a:r>
          </a:p>
          <a:p>
            <a:r>
              <a:rPr lang="en-MY" dirty="0"/>
              <a:t>Blood clotting caused by blood platelets </a:t>
            </a:r>
          </a:p>
          <a:p>
            <a:endParaRPr lang="en-US" dirty="0"/>
          </a:p>
        </p:txBody>
      </p:sp>
    </p:spTree>
    <p:extLst>
      <p:ext uri="{BB962C8B-B14F-4D97-AF65-F5344CB8AC3E}">
        <p14:creationId xmlns:p14="http://schemas.microsoft.com/office/powerpoint/2010/main" val="246995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02A5-8BEA-42D3-AD3C-74E292D5B161}"/>
              </a:ext>
            </a:extLst>
          </p:cNvPr>
          <p:cNvSpPr>
            <a:spLocks noGrp="1"/>
          </p:cNvSpPr>
          <p:nvPr>
            <p:ph type="title"/>
          </p:nvPr>
        </p:nvSpPr>
        <p:spPr/>
        <p:txBody>
          <a:bodyPr/>
          <a:lstStyle/>
          <a:p>
            <a:r>
              <a:rPr lang="en-US" dirty="0"/>
              <a:t>2</a:t>
            </a:r>
            <a:r>
              <a:rPr lang="en-US" baseline="30000" dirty="0"/>
              <a:t>nd</a:t>
            </a:r>
            <a:r>
              <a:rPr lang="en-US" dirty="0"/>
              <a:t> line of defense</a:t>
            </a:r>
            <a:endParaRPr lang="en-MY" dirty="0"/>
          </a:p>
        </p:txBody>
      </p:sp>
      <p:sp>
        <p:nvSpPr>
          <p:cNvPr id="3" name="Content Placeholder 2">
            <a:extLst>
              <a:ext uri="{FF2B5EF4-FFF2-40B4-BE49-F238E27FC236}">
                <a16:creationId xmlns:a16="http://schemas.microsoft.com/office/drawing/2014/main" id="{5D6F86FC-4452-4BAB-BB9A-3AD301577118}"/>
              </a:ext>
            </a:extLst>
          </p:cNvPr>
          <p:cNvSpPr>
            <a:spLocks noGrp="1"/>
          </p:cNvSpPr>
          <p:nvPr>
            <p:ph idx="1"/>
          </p:nvPr>
        </p:nvSpPr>
        <p:spPr/>
        <p:txBody>
          <a:bodyPr/>
          <a:lstStyle/>
          <a:p>
            <a:r>
              <a:rPr lang="en-US" dirty="0"/>
              <a:t>Fever</a:t>
            </a:r>
          </a:p>
          <a:p>
            <a:r>
              <a:rPr lang="en-US" dirty="0"/>
              <a:t>Inflammation</a:t>
            </a:r>
          </a:p>
          <a:p>
            <a:r>
              <a:rPr lang="en-US" dirty="0"/>
              <a:t>Phagocytosis</a:t>
            </a:r>
          </a:p>
          <a:p>
            <a:r>
              <a:rPr lang="en-US" dirty="0"/>
              <a:t>SPM version will be discussed in formal classes</a:t>
            </a:r>
            <a:endParaRPr lang="en-MY" dirty="0"/>
          </a:p>
        </p:txBody>
      </p:sp>
    </p:spTree>
    <p:extLst>
      <p:ext uri="{BB962C8B-B14F-4D97-AF65-F5344CB8AC3E}">
        <p14:creationId xmlns:p14="http://schemas.microsoft.com/office/powerpoint/2010/main" val="312880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4072-8151-4ED0-BDB0-647A31442BCA}"/>
              </a:ext>
            </a:extLst>
          </p:cNvPr>
          <p:cNvSpPr>
            <a:spLocks noGrp="1"/>
          </p:cNvSpPr>
          <p:nvPr>
            <p:ph type="title"/>
          </p:nvPr>
        </p:nvSpPr>
        <p:spPr/>
        <p:txBody>
          <a:bodyPr>
            <a:normAutofit/>
          </a:bodyPr>
          <a:lstStyle/>
          <a:p>
            <a:r>
              <a:rPr lang="en-US" dirty="0"/>
              <a:t>The Concept of Set Point</a:t>
            </a:r>
            <a:endParaRPr lang="en-MY" dirty="0"/>
          </a:p>
        </p:txBody>
      </p:sp>
      <p:pic>
        <p:nvPicPr>
          <p:cNvPr id="5" name="Content Placeholder 4">
            <a:extLst>
              <a:ext uri="{FF2B5EF4-FFF2-40B4-BE49-F238E27FC236}">
                <a16:creationId xmlns:a16="http://schemas.microsoft.com/office/drawing/2014/main" id="{756B81A4-6E16-4F2F-8CA5-A2E5CDBE4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996" y="1870759"/>
            <a:ext cx="8237651" cy="4633679"/>
          </a:xfrm>
        </p:spPr>
      </p:pic>
    </p:spTree>
    <p:extLst>
      <p:ext uri="{BB962C8B-B14F-4D97-AF65-F5344CB8AC3E}">
        <p14:creationId xmlns:p14="http://schemas.microsoft.com/office/powerpoint/2010/main" val="416055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BA9C-4723-4EFD-924E-CACE4D5E1F0A}"/>
              </a:ext>
            </a:extLst>
          </p:cNvPr>
          <p:cNvSpPr>
            <a:spLocks noGrp="1"/>
          </p:cNvSpPr>
          <p:nvPr>
            <p:ph type="title"/>
          </p:nvPr>
        </p:nvSpPr>
        <p:spPr/>
        <p:txBody>
          <a:bodyPr/>
          <a:lstStyle/>
          <a:p>
            <a:r>
              <a:rPr lang="en-US" dirty="0"/>
              <a:t>PYROGENS</a:t>
            </a:r>
            <a:endParaRPr lang="en-MY" dirty="0"/>
          </a:p>
        </p:txBody>
      </p:sp>
      <p:sp>
        <p:nvSpPr>
          <p:cNvPr id="3" name="Content Placeholder 2">
            <a:extLst>
              <a:ext uri="{FF2B5EF4-FFF2-40B4-BE49-F238E27FC236}">
                <a16:creationId xmlns:a16="http://schemas.microsoft.com/office/drawing/2014/main" id="{2F8174CB-B6F6-4378-B830-93E17F6F35F9}"/>
              </a:ext>
            </a:extLst>
          </p:cNvPr>
          <p:cNvSpPr>
            <a:spLocks noGrp="1"/>
          </p:cNvSpPr>
          <p:nvPr>
            <p:ph idx="1"/>
          </p:nvPr>
        </p:nvSpPr>
        <p:spPr/>
        <p:txBody>
          <a:bodyPr/>
          <a:lstStyle/>
          <a:p>
            <a:r>
              <a:rPr lang="en-US" dirty="0"/>
              <a:t>Mainly are lipopolysaccharides (</a:t>
            </a:r>
            <a:r>
              <a:rPr lang="en-US" dirty="0" err="1"/>
              <a:t>eg</a:t>
            </a:r>
            <a:r>
              <a:rPr lang="en-US" dirty="0"/>
              <a:t>: endotoxin) that released from toxic bacteria or degenerating body tissues. ​</a:t>
            </a:r>
          </a:p>
          <a:p>
            <a:endParaRPr lang="en-US" dirty="0"/>
          </a:p>
          <a:p>
            <a:r>
              <a:rPr lang="en-US" dirty="0"/>
              <a:t>It causes the set-point of the hypothalamic thermostat to rise, which then induce fever. ​</a:t>
            </a:r>
            <a:endParaRPr lang="en-MY" dirty="0"/>
          </a:p>
        </p:txBody>
      </p:sp>
    </p:spTree>
    <p:extLst>
      <p:ext uri="{BB962C8B-B14F-4D97-AF65-F5344CB8AC3E}">
        <p14:creationId xmlns:p14="http://schemas.microsoft.com/office/powerpoint/2010/main" val="166987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D9D9-E828-4D3E-91DB-F77EF8618BAD}"/>
              </a:ext>
            </a:extLst>
          </p:cNvPr>
          <p:cNvSpPr>
            <a:spLocks noGrp="1"/>
          </p:cNvSpPr>
          <p:nvPr>
            <p:ph type="title"/>
          </p:nvPr>
        </p:nvSpPr>
        <p:spPr/>
        <p:txBody>
          <a:bodyPr/>
          <a:lstStyle/>
          <a:p>
            <a:r>
              <a:rPr lang="en-US" dirty="0"/>
              <a:t>Fever</a:t>
            </a:r>
            <a:endParaRPr lang="en-MY" dirty="0"/>
          </a:p>
        </p:txBody>
      </p:sp>
      <p:sp>
        <p:nvSpPr>
          <p:cNvPr id="3" name="Content Placeholder 2">
            <a:extLst>
              <a:ext uri="{FF2B5EF4-FFF2-40B4-BE49-F238E27FC236}">
                <a16:creationId xmlns:a16="http://schemas.microsoft.com/office/drawing/2014/main" id="{22BA097A-AC06-4030-9F28-1177A4151032}"/>
              </a:ext>
            </a:extLst>
          </p:cNvPr>
          <p:cNvSpPr>
            <a:spLocks noGrp="1"/>
          </p:cNvSpPr>
          <p:nvPr>
            <p:ph idx="1"/>
          </p:nvPr>
        </p:nvSpPr>
        <p:spPr>
          <a:xfrm>
            <a:off x="1972235" y="2182218"/>
            <a:ext cx="7801226" cy="3446748"/>
          </a:xfrm>
        </p:spPr>
        <p:txBody>
          <a:bodyPr/>
          <a:lstStyle/>
          <a:p>
            <a:r>
              <a:rPr lang="en-MY" dirty="0"/>
              <a:t> </a:t>
            </a:r>
          </a:p>
        </p:txBody>
      </p:sp>
      <p:pic>
        <p:nvPicPr>
          <p:cNvPr id="1026" name="Picture 2">
            <a:extLst>
              <a:ext uri="{FF2B5EF4-FFF2-40B4-BE49-F238E27FC236}">
                <a16:creationId xmlns:a16="http://schemas.microsoft.com/office/drawing/2014/main" id="{1BC8D995-1DD3-419D-A976-20640E0F7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410" y="505665"/>
            <a:ext cx="3022584" cy="57696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C922030-DD43-4D56-A15E-D4030C7FD0CC}"/>
              </a:ext>
            </a:extLst>
          </p:cNvPr>
          <p:cNvPicPr>
            <a:picLocks noChangeAspect="1"/>
          </p:cNvPicPr>
          <p:nvPr/>
        </p:nvPicPr>
        <p:blipFill>
          <a:blip r:embed="rId3"/>
          <a:stretch>
            <a:fillRect/>
          </a:stretch>
        </p:blipFill>
        <p:spPr>
          <a:xfrm>
            <a:off x="7207624" y="342479"/>
            <a:ext cx="4224125" cy="6095999"/>
          </a:xfrm>
          <a:prstGeom prst="rect">
            <a:avLst/>
          </a:prstGeom>
        </p:spPr>
      </p:pic>
    </p:spTree>
    <p:extLst>
      <p:ext uri="{BB962C8B-B14F-4D97-AF65-F5344CB8AC3E}">
        <p14:creationId xmlns:p14="http://schemas.microsoft.com/office/powerpoint/2010/main" val="171770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2129-8A9B-4969-8C6F-379591702D19}"/>
              </a:ext>
            </a:extLst>
          </p:cNvPr>
          <p:cNvSpPr>
            <a:spLocks noGrp="1"/>
          </p:cNvSpPr>
          <p:nvPr>
            <p:ph type="title"/>
          </p:nvPr>
        </p:nvSpPr>
        <p:spPr/>
        <p:txBody>
          <a:bodyPr/>
          <a:lstStyle/>
          <a:p>
            <a:endParaRPr lang="en-MY"/>
          </a:p>
        </p:txBody>
      </p:sp>
      <p:pic>
        <p:nvPicPr>
          <p:cNvPr id="2050" name="Picture 2">
            <a:extLst>
              <a:ext uri="{FF2B5EF4-FFF2-40B4-BE49-F238E27FC236}">
                <a16:creationId xmlns:a16="http://schemas.microsoft.com/office/drawing/2014/main" id="{00B6B2EE-FB5D-4A9D-9839-2E19AC30AD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8743" y="865233"/>
            <a:ext cx="6034928" cy="486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92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247-B726-4A7A-A990-E2F1DB31C587}"/>
              </a:ext>
            </a:extLst>
          </p:cNvPr>
          <p:cNvSpPr>
            <a:spLocks noGrp="1"/>
          </p:cNvSpPr>
          <p:nvPr>
            <p:ph type="title"/>
          </p:nvPr>
        </p:nvSpPr>
        <p:spPr/>
        <p:txBody>
          <a:bodyPr>
            <a:normAutofit fontScale="90000"/>
          </a:bodyPr>
          <a:lstStyle/>
          <a:p>
            <a:r>
              <a:rPr lang="en-US" dirty="0"/>
              <a:t>3</a:t>
            </a:r>
            <a:r>
              <a:rPr lang="en-US" baseline="30000" dirty="0"/>
              <a:t>rd</a:t>
            </a:r>
            <a:r>
              <a:rPr lang="en-US" dirty="0"/>
              <a:t> line of defense (further details will be discussed in formal class or further education</a:t>
            </a:r>
            <a:endParaRPr lang="en-MY" dirty="0"/>
          </a:p>
        </p:txBody>
      </p:sp>
      <p:sp>
        <p:nvSpPr>
          <p:cNvPr id="3" name="Content Placeholder 2">
            <a:extLst>
              <a:ext uri="{FF2B5EF4-FFF2-40B4-BE49-F238E27FC236}">
                <a16:creationId xmlns:a16="http://schemas.microsoft.com/office/drawing/2014/main" id="{C537249A-FCAB-4283-89F0-D78111BE02A5}"/>
              </a:ext>
            </a:extLst>
          </p:cNvPr>
          <p:cNvSpPr>
            <a:spLocks noGrp="1"/>
          </p:cNvSpPr>
          <p:nvPr>
            <p:ph idx="1"/>
          </p:nvPr>
        </p:nvSpPr>
        <p:spPr/>
        <p:txBody>
          <a:bodyPr/>
          <a:lstStyle/>
          <a:p>
            <a:endParaRPr lang="en-US" dirty="0"/>
          </a:p>
          <a:p>
            <a:endParaRPr lang="en-US" dirty="0"/>
          </a:p>
          <a:p>
            <a:endParaRPr lang="en-US" dirty="0"/>
          </a:p>
          <a:p>
            <a:r>
              <a:rPr lang="en-US" dirty="0"/>
              <a:t>Lymphocytes produce specific antibodies to react with particular antigens </a:t>
            </a:r>
          </a:p>
          <a:p>
            <a:r>
              <a:rPr lang="en-US" dirty="0"/>
              <a:t>The reaction is specific.</a:t>
            </a:r>
          </a:p>
          <a:p>
            <a:r>
              <a:rPr lang="en-US" dirty="0"/>
              <a:t>Antibody is always Y-shaped</a:t>
            </a:r>
          </a:p>
          <a:p>
            <a:r>
              <a:rPr lang="en-US" dirty="0"/>
              <a:t>The shape of antibody must be complementary with antigen.</a:t>
            </a:r>
            <a:endParaRPr lang="en-MY" dirty="0"/>
          </a:p>
        </p:txBody>
      </p:sp>
    </p:spTree>
    <p:extLst>
      <p:ext uri="{BB962C8B-B14F-4D97-AF65-F5344CB8AC3E}">
        <p14:creationId xmlns:p14="http://schemas.microsoft.com/office/powerpoint/2010/main" val="233902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3C00-358C-4985-9AB0-44728F4D8C41}"/>
              </a:ext>
            </a:extLst>
          </p:cNvPr>
          <p:cNvSpPr>
            <a:spLocks noGrp="1"/>
          </p:cNvSpPr>
          <p:nvPr>
            <p:ph type="title"/>
          </p:nvPr>
        </p:nvSpPr>
        <p:spPr/>
        <p:txBody>
          <a:bodyPr/>
          <a:lstStyle/>
          <a:p>
            <a:endParaRPr lang="en-MY" dirty="0"/>
          </a:p>
        </p:txBody>
      </p:sp>
      <p:pic>
        <p:nvPicPr>
          <p:cNvPr id="4" name="Content Placeholder 3">
            <a:extLst>
              <a:ext uri="{FF2B5EF4-FFF2-40B4-BE49-F238E27FC236}">
                <a16:creationId xmlns:a16="http://schemas.microsoft.com/office/drawing/2014/main" id="{7581C9A0-08FE-42F9-B97F-C38FB57E0D15}"/>
              </a:ext>
            </a:extLst>
          </p:cNvPr>
          <p:cNvPicPr>
            <a:picLocks noGrp="1" noChangeAspect="1"/>
          </p:cNvPicPr>
          <p:nvPr>
            <p:ph idx="1"/>
          </p:nvPr>
        </p:nvPicPr>
        <p:blipFill>
          <a:blip r:embed="rId2"/>
          <a:stretch>
            <a:fillRect/>
          </a:stretch>
        </p:blipFill>
        <p:spPr>
          <a:xfrm>
            <a:off x="2050115" y="1046209"/>
            <a:ext cx="8044143" cy="4455218"/>
          </a:xfrm>
          <a:prstGeom prst="rect">
            <a:avLst/>
          </a:prstGeom>
        </p:spPr>
      </p:pic>
    </p:spTree>
    <p:extLst>
      <p:ext uri="{BB962C8B-B14F-4D97-AF65-F5344CB8AC3E}">
        <p14:creationId xmlns:p14="http://schemas.microsoft.com/office/powerpoint/2010/main" val="185330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8950-1085-43A2-A9A6-180B3734B8AC}"/>
              </a:ext>
            </a:extLst>
          </p:cNvPr>
          <p:cNvSpPr>
            <a:spLocks noGrp="1"/>
          </p:cNvSpPr>
          <p:nvPr>
            <p:ph type="title"/>
          </p:nvPr>
        </p:nvSpPr>
        <p:spPr/>
        <p:txBody>
          <a:bodyPr/>
          <a:lstStyle/>
          <a:p>
            <a:endParaRPr lang="en-MY"/>
          </a:p>
        </p:txBody>
      </p:sp>
      <p:pic>
        <p:nvPicPr>
          <p:cNvPr id="4" name="Content Placeholder 3">
            <a:extLst>
              <a:ext uri="{FF2B5EF4-FFF2-40B4-BE49-F238E27FC236}">
                <a16:creationId xmlns:a16="http://schemas.microsoft.com/office/drawing/2014/main" id="{95D43A2F-C7F2-49C6-9A47-90848321064C}"/>
              </a:ext>
            </a:extLst>
          </p:cNvPr>
          <p:cNvPicPr>
            <a:picLocks noGrp="1" noChangeAspect="1"/>
          </p:cNvPicPr>
          <p:nvPr>
            <p:ph idx="1"/>
          </p:nvPr>
        </p:nvPicPr>
        <p:blipFill>
          <a:blip r:embed="rId2"/>
          <a:stretch>
            <a:fillRect/>
          </a:stretch>
        </p:blipFill>
        <p:spPr>
          <a:xfrm>
            <a:off x="2680733" y="642594"/>
            <a:ext cx="6913082" cy="5157571"/>
          </a:xfrm>
          <a:prstGeom prst="rect">
            <a:avLst/>
          </a:prstGeom>
        </p:spPr>
      </p:pic>
    </p:spTree>
    <p:extLst>
      <p:ext uri="{BB962C8B-B14F-4D97-AF65-F5344CB8AC3E}">
        <p14:creationId xmlns:p14="http://schemas.microsoft.com/office/powerpoint/2010/main" val="405554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DCA1-0A28-459D-91AB-00AD40305146}"/>
              </a:ext>
            </a:extLst>
          </p:cNvPr>
          <p:cNvSpPr>
            <a:spLocks noGrp="1"/>
          </p:cNvSpPr>
          <p:nvPr>
            <p:ph type="title"/>
          </p:nvPr>
        </p:nvSpPr>
        <p:spPr/>
        <p:txBody>
          <a:bodyPr/>
          <a:lstStyle/>
          <a:p>
            <a:r>
              <a:rPr lang="en-US" dirty="0"/>
              <a:t>Actions of Antibodies</a:t>
            </a:r>
            <a:endParaRPr lang="en-MY" dirty="0"/>
          </a:p>
        </p:txBody>
      </p:sp>
      <p:sp>
        <p:nvSpPr>
          <p:cNvPr id="3" name="Content Placeholder 2">
            <a:extLst>
              <a:ext uri="{FF2B5EF4-FFF2-40B4-BE49-F238E27FC236}">
                <a16:creationId xmlns:a16="http://schemas.microsoft.com/office/drawing/2014/main" id="{92E1A2CA-B3A2-418A-BF8F-B7936F670C06}"/>
              </a:ext>
            </a:extLst>
          </p:cNvPr>
          <p:cNvSpPr>
            <a:spLocks noGrp="1"/>
          </p:cNvSpPr>
          <p:nvPr>
            <p:ph idx="1"/>
          </p:nvPr>
        </p:nvSpPr>
        <p:spPr/>
        <p:txBody>
          <a:bodyPr/>
          <a:lstStyle/>
          <a:p>
            <a:r>
              <a:rPr lang="en-US" dirty="0" err="1"/>
              <a:t>Neutralisation</a:t>
            </a:r>
            <a:r>
              <a:rPr lang="en-US" dirty="0"/>
              <a:t> – antibody combines with active sites of toxins</a:t>
            </a:r>
          </a:p>
          <a:p>
            <a:r>
              <a:rPr lang="en-US" dirty="0"/>
              <a:t>Agglutination – The binding sites of antibody attach to the antigens of different microbes and causing the microbes to clump together</a:t>
            </a:r>
          </a:p>
          <a:p>
            <a:r>
              <a:rPr lang="en-US" dirty="0"/>
              <a:t>Opsonization – The antibody molecules coat the surface of microbes, making it easier to be </a:t>
            </a:r>
            <a:r>
              <a:rPr lang="en-US" dirty="0" err="1"/>
              <a:t>phagocytosized</a:t>
            </a:r>
            <a:endParaRPr lang="en-US" dirty="0"/>
          </a:p>
          <a:p>
            <a:r>
              <a:rPr lang="en-US" dirty="0"/>
              <a:t>Precipitation – Soluble antigens are bound to antibody molecules, forming a large complexes that lead to precipitate</a:t>
            </a:r>
          </a:p>
          <a:p>
            <a:r>
              <a:rPr lang="en-US" dirty="0"/>
              <a:t>Complement fixation – Activation of complement protein that leads to lysis of foreign cells, it comprises 30 different proteins found in plasma, only activated when there is an infection. Exp: interferon  </a:t>
            </a:r>
            <a:r>
              <a:rPr lang="en-US" dirty="0">
                <a:sym typeface="Wingdings" panose="05000000000000000000" pitchFamily="2" charset="2"/>
              </a:rPr>
              <a:t> further knowledge is required, no need for secondary level or </a:t>
            </a:r>
            <a:r>
              <a:rPr lang="en-US" dirty="0" err="1">
                <a:sym typeface="Wingdings" panose="05000000000000000000" pitchFamily="2" charset="2"/>
              </a:rPr>
              <a:t>tongkao</a:t>
            </a:r>
            <a:endParaRPr lang="en-MY" dirty="0"/>
          </a:p>
        </p:txBody>
      </p:sp>
    </p:spTree>
    <p:extLst>
      <p:ext uri="{BB962C8B-B14F-4D97-AF65-F5344CB8AC3E}">
        <p14:creationId xmlns:p14="http://schemas.microsoft.com/office/powerpoint/2010/main" val="206465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9684-EF09-4773-92BF-87B4358B24FB}"/>
              </a:ext>
            </a:extLst>
          </p:cNvPr>
          <p:cNvSpPr>
            <a:spLocks noGrp="1"/>
          </p:cNvSpPr>
          <p:nvPr>
            <p:ph type="title"/>
          </p:nvPr>
        </p:nvSpPr>
        <p:spPr/>
        <p:txBody>
          <a:bodyPr/>
          <a:lstStyle/>
          <a:p>
            <a:r>
              <a:rPr lang="en-MY" dirty="0"/>
              <a:t>WHO AM I ?</a:t>
            </a:r>
          </a:p>
        </p:txBody>
      </p:sp>
      <p:sp>
        <p:nvSpPr>
          <p:cNvPr id="3" name="Content Placeholder 2">
            <a:extLst>
              <a:ext uri="{FF2B5EF4-FFF2-40B4-BE49-F238E27FC236}">
                <a16:creationId xmlns:a16="http://schemas.microsoft.com/office/drawing/2014/main" id="{30E98DDF-10BC-4788-8310-4F322D3BFD5D}"/>
              </a:ext>
            </a:extLst>
          </p:cNvPr>
          <p:cNvSpPr>
            <a:spLocks noGrp="1"/>
          </p:cNvSpPr>
          <p:nvPr>
            <p:ph idx="1"/>
          </p:nvPr>
        </p:nvSpPr>
        <p:spPr/>
        <p:txBody>
          <a:bodyPr/>
          <a:lstStyle/>
          <a:p>
            <a:r>
              <a:rPr lang="en-MY" dirty="0"/>
              <a:t>Name: Loh Han Sheng </a:t>
            </a:r>
            <a:r>
              <a:rPr lang="zh-CN" altLang="en-US" dirty="0"/>
              <a:t>罗汉胜</a:t>
            </a:r>
            <a:endParaRPr lang="en-MY" altLang="zh-CN" dirty="0"/>
          </a:p>
          <a:p>
            <a:r>
              <a:rPr lang="en-MY" altLang="zh-CN" dirty="0"/>
              <a:t>Age : 21</a:t>
            </a:r>
          </a:p>
          <a:p>
            <a:r>
              <a:rPr lang="en-MY" dirty="0"/>
              <a:t>Subject that I taught : Biology (SPM and STPM and Foundation), Physics (SPM and STPM), Chemistry (SPM), ENG</a:t>
            </a:r>
          </a:p>
          <a:p>
            <a:r>
              <a:rPr lang="en-MY" dirty="0"/>
              <a:t>Courses in University : MBBS (Bachelor of Medicine, Bachelor of Surgery)</a:t>
            </a:r>
          </a:p>
          <a:p>
            <a:r>
              <a:rPr lang="en-MY" dirty="0"/>
              <a:t>Currently Year 2 student, Distinction in Physiology and Biochemistry, </a:t>
            </a:r>
            <a:r>
              <a:rPr lang="en-MY" dirty="0" err="1"/>
              <a:t>cGPA</a:t>
            </a:r>
            <a:r>
              <a:rPr lang="en-MY" dirty="0"/>
              <a:t> 3.95 in Foundation, A in Biology, Chemistry and physics, math in SPM</a:t>
            </a:r>
          </a:p>
          <a:p>
            <a:r>
              <a:rPr lang="en-MY" dirty="0"/>
              <a:t>Previously studied in </a:t>
            </a:r>
            <a:r>
              <a:rPr lang="en-MY" dirty="0" err="1"/>
              <a:t>Foon</a:t>
            </a:r>
            <a:r>
              <a:rPr lang="en-MY" dirty="0"/>
              <a:t> Yew High School</a:t>
            </a:r>
          </a:p>
          <a:p>
            <a:r>
              <a:rPr lang="en-MY" dirty="0"/>
              <a:t>Experienced Tutor in teaching Biology, Biochemistry and English</a:t>
            </a:r>
          </a:p>
          <a:p>
            <a:endParaRPr lang="en-MY" dirty="0"/>
          </a:p>
        </p:txBody>
      </p:sp>
      <p:pic>
        <p:nvPicPr>
          <p:cNvPr id="5" name="Picture 4">
            <a:extLst>
              <a:ext uri="{FF2B5EF4-FFF2-40B4-BE49-F238E27FC236}">
                <a16:creationId xmlns:a16="http://schemas.microsoft.com/office/drawing/2014/main" id="{960BBD4B-96A3-4F04-9FA9-4DBFE51E9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071" y="434787"/>
            <a:ext cx="2272553" cy="2272553"/>
          </a:xfrm>
          <a:prstGeom prst="rect">
            <a:avLst/>
          </a:prstGeom>
        </p:spPr>
      </p:pic>
    </p:spTree>
    <p:extLst>
      <p:ext uri="{BB962C8B-B14F-4D97-AF65-F5344CB8AC3E}">
        <p14:creationId xmlns:p14="http://schemas.microsoft.com/office/powerpoint/2010/main" val="134692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742C-A687-4722-9B3D-7980BADEEF08}"/>
              </a:ext>
            </a:extLst>
          </p:cNvPr>
          <p:cNvSpPr>
            <a:spLocks noGrp="1"/>
          </p:cNvSpPr>
          <p:nvPr>
            <p:ph type="title"/>
          </p:nvPr>
        </p:nvSpPr>
        <p:spPr/>
        <p:txBody>
          <a:bodyPr/>
          <a:lstStyle/>
          <a:p>
            <a:endParaRPr lang="en-MY"/>
          </a:p>
        </p:txBody>
      </p:sp>
      <p:pic>
        <p:nvPicPr>
          <p:cNvPr id="4" name="Content Placeholder 3">
            <a:extLst>
              <a:ext uri="{FF2B5EF4-FFF2-40B4-BE49-F238E27FC236}">
                <a16:creationId xmlns:a16="http://schemas.microsoft.com/office/drawing/2014/main" id="{B5CEB4C1-7409-461E-9E8E-F9473135ADE7}"/>
              </a:ext>
            </a:extLst>
          </p:cNvPr>
          <p:cNvPicPr>
            <a:picLocks noGrp="1" noChangeAspect="1"/>
          </p:cNvPicPr>
          <p:nvPr>
            <p:ph idx="1"/>
          </p:nvPr>
        </p:nvPicPr>
        <p:blipFill>
          <a:blip r:embed="rId2"/>
          <a:stretch>
            <a:fillRect/>
          </a:stretch>
        </p:blipFill>
        <p:spPr>
          <a:xfrm>
            <a:off x="2422452" y="1565555"/>
            <a:ext cx="6791283" cy="3932237"/>
          </a:xfrm>
          <a:prstGeom prst="rect">
            <a:avLst/>
          </a:prstGeom>
        </p:spPr>
      </p:pic>
    </p:spTree>
    <p:extLst>
      <p:ext uri="{BB962C8B-B14F-4D97-AF65-F5344CB8AC3E}">
        <p14:creationId xmlns:p14="http://schemas.microsoft.com/office/powerpoint/2010/main" val="614979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40B4-83D1-4684-920D-2971965F1D6C}"/>
              </a:ext>
            </a:extLst>
          </p:cNvPr>
          <p:cNvSpPr>
            <a:spLocks noGrp="1"/>
          </p:cNvSpPr>
          <p:nvPr>
            <p:ph type="title"/>
          </p:nvPr>
        </p:nvSpPr>
        <p:spPr/>
        <p:txBody>
          <a:bodyPr/>
          <a:lstStyle/>
          <a:p>
            <a:endParaRPr lang="en-MY"/>
          </a:p>
        </p:txBody>
      </p:sp>
      <p:pic>
        <p:nvPicPr>
          <p:cNvPr id="4" name="Content Placeholder 3">
            <a:extLst>
              <a:ext uri="{FF2B5EF4-FFF2-40B4-BE49-F238E27FC236}">
                <a16:creationId xmlns:a16="http://schemas.microsoft.com/office/drawing/2014/main" id="{6B9D19C4-02D1-45A5-B917-C4B50329A714}"/>
              </a:ext>
            </a:extLst>
          </p:cNvPr>
          <p:cNvPicPr>
            <a:picLocks noGrp="1" noChangeAspect="1"/>
          </p:cNvPicPr>
          <p:nvPr>
            <p:ph idx="1"/>
          </p:nvPr>
        </p:nvPicPr>
        <p:blipFill>
          <a:blip r:embed="rId2"/>
          <a:stretch>
            <a:fillRect/>
          </a:stretch>
        </p:blipFill>
        <p:spPr>
          <a:xfrm>
            <a:off x="2593479" y="1046041"/>
            <a:ext cx="6788186" cy="5103748"/>
          </a:xfrm>
          <a:prstGeom prst="rect">
            <a:avLst/>
          </a:prstGeom>
        </p:spPr>
      </p:pic>
    </p:spTree>
    <p:extLst>
      <p:ext uri="{BB962C8B-B14F-4D97-AF65-F5344CB8AC3E}">
        <p14:creationId xmlns:p14="http://schemas.microsoft.com/office/powerpoint/2010/main" val="350493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2439-9C8A-4A51-88FA-C8E7BE75952E}"/>
              </a:ext>
            </a:extLst>
          </p:cNvPr>
          <p:cNvSpPr>
            <a:spLocks noGrp="1"/>
          </p:cNvSpPr>
          <p:nvPr>
            <p:ph type="title"/>
          </p:nvPr>
        </p:nvSpPr>
        <p:spPr/>
        <p:txBody>
          <a:bodyPr/>
          <a:lstStyle/>
          <a:p>
            <a:r>
              <a:rPr lang="en-US" dirty="0"/>
              <a:t>IgM</a:t>
            </a:r>
            <a:endParaRPr lang="en-MY" dirty="0"/>
          </a:p>
        </p:txBody>
      </p:sp>
      <p:sp>
        <p:nvSpPr>
          <p:cNvPr id="3" name="Content Placeholder 2">
            <a:extLst>
              <a:ext uri="{FF2B5EF4-FFF2-40B4-BE49-F238E27FC236}">
                <a16:creationId xmlns:a16="http://schemas.microsoft.com/office/drawing/2014/main" id="{DAD31E27-1651-4DEA-AA7F-1E1F17DDA196}"/>
              </a:ext>
            </a:extLst>
          </p:cNvPr>
          <p:cNvSpPr>
            <a:spLocks noGrp="1"/>
          </p:cNvSpPr>
          <p:nvPr>
            <p:ph idx="1"/>
          </p:nvPr>
        </p:nvSpPr>
        <p:spPr/>
        <p:txBody>
          <a:bodyPr/>
          <a:lstStyle/>
          <a:p>
            <a:r>
              <a:rPr lang="en-US" dirty="0"/>
              <a:t>Large molecule with five Y shaped monomers linked together</a:t>
            </a:r>
          </a:p>
          <a:p>
            <a:r>
              <a:rPr lang="en-US" dirty="0"/>
              <a:t>First class of antibody produced when initially exposed to antigen</a:t>
            </a:r>
          </a:p>
          <a:p>
            <a:r>
              <a:rPr lang="en-US" dirty="0"/>
              <a:t>Does not cross placental barrier</a:t>
            </a:r>
          </a:p>
          <a:p>
            <a:r>
              <a:rPr lang="en-US" dirty="0"/>
              <a:t>Involved in complement activation</a:t>
            </a:r>
            <a:endParaRPr lang="en-MY" dirty="0"/>
          </a:p>
        </p:txBody>
      </p:sp>
    </p:spTree>
    <p:extLst>
      <p:ext uri="{BB962C8B-B14F-4D97-AF65-F5344CB8AC3E}">
        <p14:creationId xmlns:p14="http://schemas.microsoft.com/office/powerpoint/2010/main" val="141784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D58B-B245-4078-AC82-4A81F7170FC5}"/>
              </a:ext>
            </a:extLst>
          </p:cNvPr>
          <p:cNvSpPr>
            <a:spLocks noGrp="1"/>
          </p:cNvSpPr>
          <p:nvPr>
            <p:ph type="title"/>
          </p:nvPr>
        </p:nvSpPr>
        <p:spPr/>
        <p:txBody>
          <a:bodyPr/>
          <a:lstStyle/>
          <a:p>
            <a:r>
              <a:rPr lang="en-US" dirty="0"/>
              <a:t>IgG</a:t>
            </a:r>
            <a:endParaRPr lang="en-MY" dirty="0"/>
          </a:p>
        </p:txBody>
      </p:sp>
      <p:sp>
        <p:nvSpPr>
          <p:cNvPr id="3" name="Content Placeholder 2">
            <a:extLst>
              <a:ext uri="{FF2B5EF4-FFF2-40B4-BE49-F238E27FC236}">
                <a16:creationId xmlns:a16="http://schemas.microsoft.com/office/drawing/2014/main" id="{88D0C0CA-5207-46D5-8321-71AF83A13B86}"/>
              </a:ext>
            </a:extLst>
          </p:cNvPr>
          <p:cNvSpPr>
            <a:spLocks noGrp="1"/>
          </p:cNvSpPr>
          <p:nvPr>
            <p:ph idx="1"/>
          </p:nvPr>
        </p:nvSpPr>
        <p:spPr/>
        <p:txBody>
          <a:bodyPr/>
          <a:lstStyle/>
          <a:p>
            <a:r>
              <a:rPr lang="en-US" dirty="0"/>
              <a:t>Small Monomer which easily moves out of the blood vessels and into tissue fluids</a:t>
            </a:r>
          </a:p>
          <a:p>
            <a:r>
              <a:rPr lang="en-US" dirty="0"/>
              <a:t>Crosses placenta, most abundant (75%)</a:t>
            </a:r>
          </a:p>
          <a:p>
            <a:r>
              <a:rPr lang="en-US" dirty="0"/>
              <a:t>Promotes opsonization, neutralization, agglutination</a:t>
            </a:r>
            <a:endParaRPr lang="en-MY" dirty="0"/>
          </a:p>
        </p:txBody>
      </p:sp>
    </p:spTree>
    <p:extLst>
      <p:ext uri="{BB962C8B-B14F-4D97-AF65-F5344CB8AC3E}">
        <p14:creationId xmlns:p14="http://schemas.microsoft.com/office/powerpoint/2010/main" val="774770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6305-7A5D-4326-90FC-9D9D588B0CF5}"/>
              </a:ext>
            </a:extLst>
          </p:cNvPr>
          <p:cNvSpPr>
            <a:spLocks noGrp="1"/>
          </p:cNvSpPr>
          <p:nvPr>
            <p:ph type="title"/>
          </p:nvPr>
        </p:nvSpPr>
        <p:spPr/>
        <p:txBody>
          <a:bodyPr/>
          <a:lstStyle/>
          <a:p>
            <a:r>
              <a:rPr lang="en-US" dirty="0"/>
              <a:t>IgA</a:t>
            </a:r>
            <a:endParaRPr lang="en-MY" dirty="0"/>
          </a:p>
        </p:txBody>
      </p:sp>
      <p:sp>
        <p:nvSpPr>
          <p:cNvPr id="3" name="Content Placeholder 2">
            <a:extLst>
              <a:ext uri="{FF2B5EF4-FFF2-40B4-BE49-F238E27FC236}">
                <a16:creationId xmlns:a16="http://schemas.microsoft.com/office/drawing/2014/main" id="{426EC350-F8AE-4642-94F4-93EFB6369A40}"/>
              </a:ext>
            </a:extLst>
          </p:cNvPr>
          <p:cNvSpPr>
            <a:spLocks noGrp="1"/>
          </p:cNvSpPr>
          <p:nvPr>
            <p:ph idx="1"/>
          </p:nvPr>
        </p:nvSpPr>
        <p:spPr/>
        <p:txBody>
          <a:bodyPr/>
          <a:lstStyle/>
          <a:p>
            <a:r>
              <a:rPr lang="en-US" dirty="0"/>
              <a:t>2 small monomers </a:t>
            </a:r>
            <a:r>
              <a:rPr lang="en-MY" dirty="0"/>
              <a:t>linked together</a:t>
            </a:r>
          </a:p>
          <a:p>
            <a:r>
              <a:rPr lang="en-MY" dirty="0"/>
              <a:t>Produced mainly by cells in mucous membrane</a:t>
            </a:r>
          </a:p>
          <a:p>
            <a:r>
              <a:rPr lang="en-MY" dirty="0"/>
              <a:t>Found in tears, sweats, saliva</a:t>
            </a:r>
          </a:p>
          <a:p>
            <a:r>
              <a:rPr lang="en-MY" dirty="0"/>
              <a:t>Prevents the bacteria and viruses from attaching to epithelial surfaces of respiratory passages, alimentary canal, urinary and respiratory canal</a:t>
            </a:r>
          </a:p>
          <a:p>
            <a:endParaRPr lang="en-US" dirty="0"/>
          </a:p>
        </p:txBody>
      </p:sp>
    </p:spTree>
    <p:extLst>
      <p:ext uri="{BB962C8B-B14F-4D97-AF65-F5344CB8AC3E}">
        <p14:creationId xmlns:p14="http://schemas.microsoft.com/office/powerpoint/2010/main" val="6340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427A-FBFA-40ED-8CA8-971ABE15522F}"/>
              </a:ext>
            </a:extLst>
          </p:cNvPr>
          <p:cNvSpPr>
            <a:spLocks noGrp="1"/>
          </p:cNvSpPr>
          <p:nvPr>
            <p:ph type="title"/>
          </p:nvPr>
        </p:nvSpPr>
        <p:spPr/>
        <p:txBody>
          <a:bodyPr/>
          <a:lstStyle/>
          <a:p>
            <a:r>
              <a:rPr lang="en-US" dirty="0" err="1"/>
              <a:t>IgD</a:t>
            </a:r>
            <a:endParaRPr lang="en-MY" dirty="0"/>
          </a:p>
        </p:txBody>
      </p:sp>
      <p:sp>
        <p:nvSpPr>
          <p:cNvPr id="3" name="Content Placeholder 2">
            <a:extLst>
              <a:ext uri="{FF2B5EF4-FFF2-40B4-BE49-F238E27FC236}">
                <a16:creationId xmlns:a16="http://schemas.microsoft.com/office/drawing/2014/main" id="{CA63F064-E4F6-4F54-A974-546733B93C19}"/>
              </a:ext>
            </a:extLst>
          </p:cNvPr>
          <p:cNvSpPr>
            <a:spLocks noGrp="1"/>
          </p:cNvSpPr>
          <p:nvPr>
            <p:ph idx="1"/>
          </p:nvPr>
        </p:nvSpPr>
        <p:spPr/>
        <p:txBody>
          <a:bodyPr/>
          <a:lstStyle/>
          <a:p>
            <a:r>
              <a:rPr lang="en-US" dirty="0"/>
              <a:t>Mainly found on cell surface of B cells</a:t>
            </a:r>
          </a:p>
          <a:p>
            <a:r>
              <a:rPr lang="en-US" dirty="0"/>
              <a:t>Cannot cross the placental barrier</a:t>
            </a:r>
          </a:p>
          <a:p>
            <a:r>
              <a:rPr lang="en-US" dirty="0"/>
              <a:t>Function still unknown maybe promoting the differentiation of B cells into plasma cells or memory cells</a:t>
            </a:r>
            <a:endParaRPr lang="en-MY" dirty="0"/>
          </a:p>
        </p:txBody>
      </p:sp>
    </p:spTree>
    <p:extLst>
      <p:ext uri="{BB962C8B-B14F-4D97-AF65-F5344CB8AC3E}">
        <p14:creationId xmlns:p14="http://schemas.microsoft.com/office/powerpoint/2010/main" val="333606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219C-08F6-4908-9DB4-C055AD833A22}"/>
              </a:ext>
            </a:extLst>
          </p:cNvPr>
          <p:cNvSpPr>
            <a:spLocks noGrp="1"/>
          </p:cNvSpPr>
          <p:nvPr>
            <p:ph type="title"/>
          </p:nvPr>
        </p:nvSpPr>
        <p:spPr/>
        <p:txBody>
          <a:bodyPr/>
          <a:lstStyle/>
          <a:p>
            <a:r>
              <a:rPr lang="en-US" dirty="0"/>
              <a:t>Ig E</a:t>
            </a:r>
            <a:endParaRPr lang="en-MY" dirty="0"/>
          </a:p>
        </p:txBody>
      </p:sp>
      <p:sp>
        <p:nvSpPr>
          <p:cNvPr id="3" name="Content Placeholder 2">
            <a:extLst>
              <a:ext uri="{FF2B5EF4-FFF2-40B4-BE49-F238E27FC236}">
                <a16:creationId xmlns:a16="http://schemas.microsoft.com/office/drawing/2014/main" id="{E87878BC-D861-4E0F-951F-CE48991D7F86}"/>
              </a:ext>
            </a:extLst>
          </p:cNvPr>
          <p:cNvSpPr>
            <a:spLocks noGrp="1"/>
          </p:cNvSpPr>
          <p:nvPr>
            <p:ph idx="1"/>
          </p:nvPr>
        </p:nvSpPr>
        <p:spPr/>
        <p:txBody>
          <a:bodyPr/>
          <a:lstStyle/>
          <a:p>
            <a:r>
              <a:rPr lang="en-US" dirty="0"/>
              <a:t>Very small amount produced</a:t>
            </a:r>
          </a:p>
          <a:p>
            <a:r>
              <a:rPr lang="en-US" dirty="0"/>
              <a:t>Bind to mast cells and basophils and stimulate them to produce histamines</a:t>
            </a:r>
          </a:p>
          <a:p>
            <a:r>
              <a:rPr lang="en-US" dirty="0"/>
              <a:t>Allergic response</a:t>
            </a:r>
          </a:p>
          <a:p>
            <a:r>
              <a:rPr lang="en-US" dirty="0"/>
              <a:t>Immunity to parasitic worms</a:t>
            </a:r>
            <a:endParaRPr lang="en-MY" dirty="0"/>
          </a:p>
        </p:txBody>
      </p:sp>
    </p:spTree>
    <p:extLst>
      <p:ext uri="{BB962C8B-B14F-4D97-AF65-F5344CB8AC3E}">
        <p14:creationId xmlns:p14="http://schemas.microsoft.com/office/powerpoint/2010/main" val="271823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8BFF1-CC12-45D1-AF97-A7CAB0DE76DE}"/>
              </a:ext>
            </a:extLst>
          </p:cNvPr>
          <p:cNvPicPr>
            <a:picLocks noChangeAspect="1"/>
          </p:cNvPicPr>
          <p:nvPr/>
        </p:nvPicPr>
        <p:blipFill>
          <a:blip r:embed="rId2"/>
          <a:stretch>
            <a:fillRect/>
          </a:stretch>
        </p:blipFill>
        <p:spPr>
          <a:xfrm>
            <a:off x="2275354" y="1419785"/>
            <a:ext cx="7824939" cy="3699062"/>
          </a:xfrm>
          <a:prstGeom prst="rect">
            <a:avLst/>
          </a:prstGeom>
        </p:spPr>
      </p:pic>
    </p:spTree>
    <p:extLst>
      <p:ext uri="{BB962C8B-B14F-4D97-AF65-F5344CB8AC3E}">
        <p14:creationId xmlns:p14="http://schemas.microsoft.com/office/powerpoint/2010/main" val="2190110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071EFD-1DD3-4615-8938-EDF7D6EC2518}"/>
              </a:ext>
            </a:extLst>
          </p:cNvPr>
          <p:cNvPicPr>
            <a:picLocks noChangeAspect="1"/>
          </p:cNvPicPr>
          <p:nvPr/>
        </p:nvPicPr>
        <p:blipFill>
          <a:blip r:embed="rId2"/>
          <a:stretch>
            <a:fillRect/>
          </a:stretch>
        </p:blipFill>
        <p:spPr>
          <a:xfrm>
            <a:off x="4128611" y="0"/>
            <a:ext cx="3934778" cy="6858000"/>
          </a:xfrm>
          <a:prstGeom prst="rect">
            <a:avLst/>
          </a:prstGeom>
        </p:spPr>
      </p:pic>
    </p:spTree>
    <p:extLst>
      <p:ext uri="{BB962C8B-B14F-4D97-AF65-F5344CB8AC3E}">
        <p14:creationId xmlns:p14="http://schemas.microsoft.com/office/powerpoint/2010/main" val="200787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90ACE-BAC7-447A-8C7B-0F60200092EF}"/>
              </a:ext>
            </a:extLst>
          </p:cNvPr>
          <p:cNvPicPr>
            <a:picLocks noChangeAspect="1"/>
          </p:cNvPicPr>
          <p:nvPr/>
        </p:nvPicPr>
        <p:blipFill>
          <a:blip r:embed="rId2"/>
          <a:stretch>
            <a:fillRect/>
          </a:stretch>
        </p:blipFill>
        <p:spPr>
          <a:xfrm>
            <a:off x="0" y="636191"/>
            <a:ext cx="12192000" cy="5585618"/>
          </a:xfrm>
          <a:prstGeom prst="rect">
            <a:avLst/>
          </a:prstGeom>
        </p:spPr>
      </p:pic>
    </p:spTree>
    <p:extLst>
      <p:ext uri="{BB962C8B-B14F-4D97-AF65-F5344CB8AC3E}">
        <p14:creationId xmlns:p14="http://schemas.microsoft.com/office/powerpoint/2010/main" val="309704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7E2C-0545-485A-B1C2-C6C61EAD2505}"/>
              </a:ext>
            </a:extLst>
          </p:cNvPr>
          <p:cNvSpPr>
            <a:spLocks noGrp="1"/>
          </p:cNvSpPr>
          <p:nvPr>
            <p:ph type="title"/>
          </p:nvPr>
        </p:nvSpPr>
        <p:spPr/>
        <p:txBody>
          <a:bodyPr/>
          <a:lstStyle/>
          <a:p>
            <a:r>
              <a:rPr lang="en-MY" dirty="0"/>
              <a:t>Immunity</a:t>
            </a:r>
          </a:p>
        </p:txBody>
      </p:sp>
      <p:sp>
        <p:nvSpPr>
          <p:cNvPr id="3" name="Text Placeholder 2">
            <a:extLst>
              <a:ext uri="{FF2B5EF4-FFF2-40B4-BE49-F238E27FC236}">
                <a16:creationId xmlns:a16="http://schemas.microsoft.com/office/drawing/2014/main" id="{FA9BD577-B4EB-4561-B35A-688F0E6EA43E}"/>
              </a:ext>
            </a:extLst>
          </p:cNvPr>
          <p:cNvSpPr>
            <a:spLocks noGrp="1"/>
          </p:cNvSpPr>
          <p:nvPr>
            <p:ph type="body" idx="1"/>
          </p:nvPr>
        </p:nvSpPr>
        <p:spPr/>
        <p:txBody>
          <a:bodyPr/>
          <a:lstStyle/>
          <a:p>
            <a:r>
              <a:rPr lang="en-MY" dirty="0"/>
              <a:t>Today Topics</a:t>
            </a:r>
          </a:p>
        </p:txBody>
      </p:sp>
    </p:spTree>
    <p:extLst>
      <p:ext uri="{BB962C8B-B14F-4D97-AF65-F5344CB8AC3E}">
        <p14:creationId xmlns:p14="http://schemas.microsoft.com/office/powerpoint/2010/main" val="4096165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0092F6-B079-4CB5-BE4D-57F9BBABF14C}"/>
              </a:ext>
            </a:extLst>
          </p:cNvPr>
          <p:cNvPicPr>
            <a:picLocks noChangeAspect="1"/>
          </p:cNvPicPr>
          <p:nvPr/>
        </p:nvPicPr>
        <p:blipFill>
          <a:blip r:embed="rId2"/>
          <a:stretch>
            <a:fillRect/>
          </a:stretch>
        </p:blipFill>
        <p:spPr>
          <a:xfrm>
            <a:off x="1855693" y="247510"/>
            <a:ext cx="9009529" cy="6362980"/>
          </a:xfrm>
          <a:prstGeom prst="rect">
            <a:avLst/>
          </a:prstGeom>
        </p:spPr>
      </p:pic>
    </p:spTree>
    <p:extLst>
      <p:ext uri="{BB962C8B-B14F-4D97-AF65-F5344CB8AC3E}">
        <p14:creationId xmlns:p14="http://schemas.microsoft.com/office/powerpoint/2010/main" val="228126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BECD-6E7E-47FB-941D-C55D8C317316}"/>
              </a:ext>
            </a:extLst>
          </p:cNvPr>
          <p:cNvSpPr>
            <a:spLocks noGrp="1"/>
          </p:cNvSpPr>
          <p:nvPr>
            <p:ph type="title"/>
          </p:nvPr>
        </p:nvSpPr>
        <p:spPr/>
        <p:txBody>
          <a:bodyPr>
            <a:normAutofit fontScale="90000"/>
          </a:bodyPr>
          <a:lstStyle/>
          <a:p>
            <a:r>
              <a:rPr lang="en-US" dirty="0"/>
              <a:t>Self and Non-Self (Most Basic Version)</a:t>
            </a:r>
            <a:endParaRPr lang="en-MY" dirty="0"/>
          </a:p>
        </p:txBody>
      </p:sp>
      <p:sp>
        <p:nvSpPr>
          <p:cNvPr id="3" name="Content Placeholder 2">
            <a:extLst>
              <a:ext uri="{FF2B5EF4-FFF2-40B4-BE49-F238E27FC236}">
                <a16:creationId xmlns:a16="http://schemas.microsoft.com/office/drawing/2014/main" id="{C9A76DEE-D8E1-4DD3-8056-20AA14C65BD8}"/>
              </a:ext>
            </a:extLst>
          </p:cNvPr>
          <p:cNvSpPr>
            <a:spLocks noGrp="1"/>
          </p:cNvSpPr>
          <p:nvPr>
            <p:ph idx="1"/>
          </p:nvPr>
        </p:nvSpPr>
        <p:spPr/>
        <p:txBody>
          <a:bodyPr/>
          <a:lstStyle/>
          <a:p>
            <a:r>
              <a:rPr lang="en-US" dirty="0"/>
              <a:t>The immune system do not respond to ‘self’ antigen, because the MHC antigens already present in the early stages of embryonic development, if there are immature immune cells encounter and bind to those antigens, those cells are destroyed. The remaining immune cells that do not respond to body’s own cells retained</a:t>
            </a:r>
            <a:r>
              <a:rPr lang="en-MY" dirty="0"/>
              <a:t>.</a:t>
            </a:r>
          </a:p>
          <a:p>
            <a:r>
              <a:rPr lang="en-MY" dirty="0"/>
              <a:t>Foreign tissues are regarded as non-self, so T lymphocytes attack the transplant tissues. ( deeper knowledge is required )</a:t>
            </a:r>
          </a:p>
          <a:p>
            <a:r>
              <a:rPr lang="en-MY" dirty="0"/>
              <a:t>Tissue compatibility tests are done before transplantation of an organ.</a:t>
            </a:r>
          </a:p>
          <a:p>
            <a:r>
              <a:rPr lang="en-MY" dirty="0"/>
              <a:t>Immunosuppression treatment are used to reduce graft rejection but patients are now vulnerable to other infections.</a:t>
            </a:r>
          </a:p>
          <a:p>
            <a:r>
              <a:rPr lang="en-MY" dirty="0"/>
              <a:t>Xenotransplantation as a new techniques but still under research.</a:t>
            </a:r>
          </a:p>
          <a:p>
            <a:endParaRPr lang="en-US" dirty="0"/>
          </a:p>
        </p:txBody>
      </p:sp>
    </p:spTree>
    <p:extLst>
      <p:ext uri="{BB962C8B-B14F-4D97-AF65-F5344CB8AC3E}">
        <p14:creationId xmlns:p14="http://schemas.microsoft.com/office/powerpoint/2010/main" val="38711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A8ED-9320-46F2-9420-44C8C70398C9}"/>
              </a:ext>
            </a:extLst>
          </p:cNvPr>
          <p:cNvSpPr>
            <a:spLocks noGrp="1"/>
          </p:cNvSpPr>
          <p:nvPr>
            <p:ph type="title"/>
          </p:nvPr>
        </p:nvSpPr>
        <p:spPr/>
        <p:txBody>
          <a:bodyPr>
            <a:normAutofit fontScale="90000"/>
          </a:bodyPr>
          <a:lstStyle/>
          <a:p>
            <a:r>
              <a:rPr lang="en-US" dirty="0"/>
              <a:t>HIV (Human Immunodeficiency Virus)</a:t>
            </a:r>
            <a:endParaRPr lang="en-MY" dirty="0"/>
          </a:p>
        </p:txBody>
      </p:sp>
      <p:sp>
        <p:nvSpPr>
          <p:cNvPr id="3" name="Content Placeholder 2">
            <a:extLst>
              <a:ext uri="{FF2B5EF4-FFF2-40B4-BE49-F238E27FC236}">
                <a16:creationId xmlns:a16="http://schemas.microsoft.com/office/drawing/2014/main" id="{CDE17352-E2A6-4F53-8492-2AC3E8AC8CD3}"/>
              </a:ext>
            </a:extLst>
          </p:cNvPr>
          <p:cNvSpPr>
            <a:spLocks noGrp="1"/>
          </p:cNvSpPr>
          <p:nvPr>
            <p:ph idx="1"/>
          </p:nvPr>
        </p:nvSpPr>
        <p:spPr/>
        <p:txBody>
          <a:bodyPr/>
          <a:lstStyle/>
          <a:p>
            <a:r>
              <a:rPr lang="en-US" dirty="0"/>
              <a:t>It is a retrovirus, an RNA virus that uses RNA as a template to synthesizes DNA with the aid of reverse transcriptase.</a:t>
            </a:r>
          </a:p>
          <a:p>
            <a:r>
              <a:rPr lang="en-US" dirty="0"/>
              <a:t>There are two major strains of HIV, HIV-1 and HIV-2; where HIV-1 is more virulent form in humans.</a:t>
            </a:r>
            <a:endParaRPr lang="en-MY" dirty="0"/>
          </a:p>
        </p:txBody>
      </p:sp>
      <p:pic>
        <p:nvPicPr>
          <p:cNvPr id="4" name="Picture 3">
            <a:extLst>
              <a:ext uri="{FF2B5EF4-FFF2-40B4-BE49-F238E27FC236}">
                <a16:creationId xmlns:a16="http://schemas.microsoft.com/office/drawing/2014/main" id="{2CE59BE6-18F4-4593-8548-190DEC33C16B}"/>
              </a:ext>
            </a:extLst>
          </p:cNvPr>
          <p:cNvPicPr>
            <a:picLocks noChangeAspect="1"/>
          </p:cNvPicPr>
          <p:nvPr/>
        </p:nvPicPr>
        <p:blipFill>
          <a:blip r:embed="rId2"/>
          <a:stretch>
            <a:fillRect/>
          </a:stretch>
        </p:blipFill>
        <p:spPr>
          <a:xfrm>
            <a:off x="4019551" y="3173666"/>
            <a:ext cx="4613461" cy="3271958"/>
          </a:xfrm>
          <a:prstGeom prst="rect">
            <a:avLst/>
          </a:prstGeom>
        </p:spPr>
      </p:pic>
    </p:spTree>
    <p:extLst>
      <p:ext uri="{BB962C8B-B14F-4D97-AF65-F5344CB8AC3E}">
        <p14:creationId xmlns:p14="http://schemas.microsoft.com/office/powerpoint/2010/main" val="577466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E6EF-AAA7-409A-93B2-ACDEA61E0423}"/>
              </a:ext>
            </a:extLst>
          </p:cNvPr>
          <p:cNvSpPr>
            <a:spLocks noGrp="1"/>
          </p:cNvSpPr>
          <p:nvPr>
            <p:ph type="title"/>
          </p:nvPr>
        </p:nvSpPr>
        <p:spPr/>
        <p:txBody>
          <a:bodyPr>
            <a:normAutofit fontScale="90000"/>
          </a:bodyPr>
          <a:lstStyle/>
          <a:p>
            <a:r>
              <a:rPr lang="en-US" dirty="0"/>
              <a:t>HIV mechanisms (simple version), discuss in further classes</a:t>
            </a:r>
            <a:endParaRPr lang="en-MY" dirty="0"/>
          </a:p>
        </p:txBody>
      </p:sp>
      <p:pic>
        <p:nvPicPr>
          <p:cNvPr id="4" name="Content Placeholder 3">
            <a:extLst>
              <a:ext uri="{FF2B5EF4-FFF2-40B4-BE49-F238E27FC236}">
                <a16:creationId xmlns:a16="http://schemas.microsoft.com/office/drawing/2014/main" id="{2DCBFFCA-5E1A-486D-9489-BE4FA77FD284}"/>
              </a:ext>
            </a:extLst>
          </p:cNvPr>
          <p:cNvPicPr>
            <a:picLocks noGrp="1" noChangeAspect="1"/>
          </p:cNvPicPr>
          <p:nvPr>
            <p:ph idx="1"/>
          </p:nvPr>
        </p:nvPicPr>
        <p:blipFill>
          <a:blip r:embed="rId2"/>
          <a:stretch>
            <a:fillRect/>
          </a:stretch>
        </p:blipFill>
        <p:spPr>
          <a:xfrm>
            <a:off x="4057973" y="1933511"/>
            <a:ext cx="3893720" cy="4815422"/>
          </a:xfrm>
          <a:prstGeom prst="rect">
            <a:avLst/>
          </a:prstGeom>
        </p:spPr>
      </p:pic>
    </p:spTree>
    <p:extLst>
      <p:ext uri="{BB962C8B-B14F-4D97-AF65-F5344CB8AC3E}">
        <p14:creationId xmlns:p14="http://schemas.microsoft.com/office/powerpoint/2010/main" val="3689761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2EFD-12D0-4950-BB06-E85FB7874FDB}"/>
              </a:ext>
            </a:extLst>
          </p:cNvPr>
          <p:cNvSpPr>
            <a:spLocks noGrp="1"/>
          </p:cNvSpPr>
          <p:nvPr>
            <p:ph type="title"/>
          </p:nvPr>
        </p:nvSpPr>
        <p:spPr/>
        <p:txBody>
          <a:bodyPr>
            <a:normAutofit fontScale="90000"/>
          </a:bodyPr>
          <a:lstStyle/>
          <a:p>
            <a:r>
              <a:rPr lang="en-US" dirty="0"/>
              <a:t>What is the ways of transmitting HIV virus ?</a:t>
            </a:r>
            <a:endParaRPr lang="en-MY" dirty="0"/>
          </a:p>
        </p:txBody>
      </p:sp>
      <p:sp>
        <p:nvSpPr>
          <p:cNvPr id="3" name="Content Placeholder 2">
            <a:extLst>
              <a:ext uri="{FF2B5EF4-FFF2-40B4-BE49-F238E27FC236}">
                <a16:creationId xmlns:a16="http://schemas.microsoft.com/office/drawing/2014/main" id="{59DCF477-4152-41ED-9802-44BD343A2F83}"/>
              </a:ext>
            </a:extLst>
          </p:cNvPr>
          <p:cNvSpPr>
            <a:spLocks noGrp="1"/>
          </p:cNvSpPr>
          <p:nvPr>
            <p:ph idx="1"/>
          </p:nvPr>
        </p:nvSpPr>
        <p:spPr/>
        <p:txBody>
          <a:bodyPr/>
          <a:lstStyle/>
          <a:p>
            <a:r>
              <a:rPr lang="en-US" dirty="0"/>
              <a:t>QNA sessions</a:t>
            </a:r>
            <a:endParaRPr lang="en-MY" dirty="0"/>
          </a:p>
        </p:txBody>
      </p:sp>
    </p:spTree>
    <p:extLst>
      <p:ext uri="{BB962C8B-B14F-4D97-AF65-F5344CB8AC3E}">
        <p14:creationId xmlns:p14="http://schemas.microsoft.com/office/powerpoint/2010/main" val="378717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34C3-930A-44D1-BD4B-44C3CAFF2571}"/>
              </a:ext>
            </a:extLst>
          </p:cNvPr>
          <p:cNvSpPr>
            <a:spLocks noGrp="1"/>
          </p:cNvSpPr>
          <p:nvPr>
            <p:ph type="title"/>
          </p:nvPr>
        </p:nvSpPr>
        <p:spPr/>
        <p:txBody>
          <a:bodyPr/>
          <a:lstStyle/>
          <a:p>
            <a:r>
              <a:rPr lang="en-MY" dirty="0"/>
              <a:t>Example 1</a:t>
            </a:r>
          </a:p>
        </p:txBody>
      </p:sp>
      <p:sp>
        <p:nvSpPr>
          <p:cNvPr id="3" name="Content Placeholder 2">
            <a:extLst>
              <a:ext uri="{FF2B5EF4-FFF2-40B4-BE49-F238E27FC236}">
                <a16:creationId xmlns:a16="http://schemas.microsoft.com/office/drawing/2014/main" id="{D99F2603-0188-42D2-86A9-44A916FC4218}"/>
              </a:ext>
            </a:extLst>
          </p:cNvPr>
          <p:cNvSpPr>
            <a:spLocks noGrp="1"/>
          </p:cNvSpPr>
          <p:nvPr>
            <p:ph idx="1"/>
          </p:nvPr>
        </p:nvSpPr>
        <p:spPr/>
        <p:txBody>
          <a:bodyPr/>
          <a:lstStyle/>
          <a:p>
            <a:pPr marL="342900" indent="-342900">
              <a:buFont typeface="+mj-lt"/>
              <a:buAutoNum type="arabicPeriod"/>
            </a:pPr>
            <a:r>
              <a:rPr lang="en-MY" dirty="0"/>
              <a:t>Name one type of phagocytic white blood cell.</a:t>
            </a:r>
          </a:p>
          <a:p>
            <a:pPr marL="342900" indent="-342900">
              <a:buFont typeface="+mj-lt"/>
              <a:buAutoNum type="arabicPeriod"/>
            </a:pPr>
            <a:r>
              <a:rPr lang="en-MY" dirty="0"/>
              <a:t>Why is the response involving phagocytes regarded as non-specific ?</a:t>
            </a:r>
          </a:p>
          <a:p>
            <a:pPr marL="342900" indent="-342900">
              <a:buFont typeface="+mj-lt"/>
              <a:buAutoNum type="arabicPeriod"/>
            </a:pPr>
            <a:r>
              <a:rPr lang="en-MY" dirty="0"/>
              <a:t>Explain how phagocytes pass from blood into tissue fluid.</a:t>
            </a:r>
          </a:p>
        </p:txBody>
      </p:sp>
      <p:pic>
        <p:nvPicPr>
          <p:cNvPr id="4" name="Picture 3">
            <a:extLst>
              <a:ext uri="{FF2B5EF4-FFF2-40B4-BE49-F238E27FC236}">
                <a16:creationId xmlns:a16="http://schemas.microsoft.com/office/drawing/2014/main" id="{2842E724-96B4-41AD-BEBD-C0F17DB4B8C0}"/>
              </a:ext>
            </a:extLst>
          </p:cNvPr>
          <p:cNvPicPr>
            <a:picLocks noChangeAspect="1"/>
          </p:cNvPicPr>
          <p:nvPr/>
        </p:nvPicPr>
        <p:blipFill>
          <a:blip r:embed="rId2"/>
          <a:stretch>
            <a:fillRect/>
          </a:stretch>
        </p:blipFill>
        <p:spPr>
          <a:xfrm>
            <a:off x="2297767" y="3123591"/>
            <a:ext cx="6000750" cy="3000375"/>
          </a:xfrm>
          <a:prstGeom prst="rect">
            <a:avLst/>
          </a:prstGeom>
        </p:spPr>
      </p:pic>
    </p:spTree>
    <p:extLst>
      <p:ext uri="{BB962C8B-B14F-4D97-AF65-F5344CB8AC3E}">
        <p14:creationId xmlns:p14="http://schemas.microsoft.com/office/powerpoint/2010/main" val="2854107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6314-662A-4944-A049-EDA0A924EF30}"/>
              </a:ext>
            </a:extLst>
          </p:cNvPr>
          <p:cNvSpPr>
            <a:spLocks noGrp="1"/>
          </p:cNvSpPr>
          <p:nvPr>
            <p:ph type="title"/>
          </p:nvPr>
        </p:nvSpPr>
        <p:spPr/>
        <p:txBody>
          <a:bodyPr/>
          <a:lstStyle/>
          <a:p>
            <a:r>
              <a:rPr lang="en-MY" dirty="0"/>
              <a:t>Ans </a:t>
            </a:r>
          </a:p>
        </p:txBody>
      </p:sp>
      <p:sp>
        <p:nvSpPr>
          <p:cNvPr id="3" name="Content Placeholder 2">
            <a:extLst>
              <a:ext uri="{FF2B5EF4-FFF2-40B4-BE49-F238E27FC236}">
                <a16:creationId xmlns:a16="http://schemas.microsoft.com/office/drawing/2014/main" id="{60D3DD22-6B69-4F5B-A451-7426F842E1BE}"/>
              </a:ext>
            </a:extLst>
          </p:cNvPr>
          <p:cNvSpPr>
            <a:spLocks noGrp="1"/>
          </p:cNvSpPr>
          <p:nvPr>
            <p:ph idx="1"/>
          </p:nvPr>
        </p:nvSpPr>
        <p:spPr/>
        <p:txBody>
          <a:bodyPr/>
          <a:lstStyle/>
          <a:p>
            <a:pPr marL="342900" indent="-342900">
              <a:buFont typeface="+mj-lt"/>
              <a:buAutoNum type="arabicPeriod"/>
            </a:pPr>
            <a:r>
              <a:rPr lang="en-MY" dirty="0"/>
              <a:t>Neutrophils / monocytes/ macrophages</a:t>
            </a:r>
          </a:p>
          <a:p>
            <a:pPr marL="342900" indent="-342900">
              <a:buFont typeface="+mj-lt"/>
              <a:buAutoNum type="arabicPeriod"/>
            </a:pPr>
            <a:r>
              <a:rPr lang="en-MY" dirty="0"/>
              <a:t>It does not involve targeting specific pathogens. / It does not exhibit specificity in the process.</a:t>
            </a:r>
          </a:p>
          <a:p>
            <a:pPr marL="342900" indent="-342900">
              <a:buFont typeface="+mj-lt"/>
              <a:buAutoNum type="arabicPeriod"/>
            </a:pPr>
            <a:r>
              <a:rPr lang="en-MY" dirty="0"/>
              <a:t>Phagocytes are able to squeeze through the capillaries by changing shape and through the pores in the walls of capillaries.</a:t>
            </a:r>
          </a:p>
          <a:p>
            <a:pPr marL="342900" indent="-342900">
              <a:buFont typeface="+mj-lt"/>
              <a:buAutoNum type="arabicPeriod"/>
            </a:pPr>
            <a:endParaRPr lang="en-MY" dirty="0"/>
          </a:p>
        </p:txBody>
      </p:sp>
    </p:spTree>
    <p:extLst>
      <p:ext uri="{BB962C8B-B14F-4D97-AF65-F5344CB8AC3E}">
        <p14:creationId xmlns:p14="http://schemas.microsoft.com/office/powerpoint/2010/main" val="2353614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5CB8-A173-44F5-894E-5F8D124E5A7E}"/>
              </a:ext>
            </a:extLst>
          </p:cNvPr>
          <p:cNvSpPr>
            <a:spLocks noGrp="1"/>
          </p:cNvSpPr>
          <p:nvPr>
            <p:ph type="title"/>
          </p:nvPr>
        </p:nvSpPr>
        <p:spPr>
          <a:xfrm>
            <a:off x="735106" y="284006"/>
            <a:ext cx="10058400" cy="1371600"/>
          </a:xfrm>
        </p:spPr>
        <p:txBody>
          <a:bodyPr/>
          <a:lstStyle/>
          <a:p>
            <a:r>
              <a:rPr lang="en-MY" dirty="0"/>
              <a:t>Example 2</a:t>
            </a:r>
          </a:p>
        </p:txBody>
      </p:sp>
      <p:sp>
        <p:nvSpPr>
          <p:cNvPr id="3" name="Content Placeholder 2">
            <a:extLst>
              <a:ext uri="{FF2B5EF4-FFF2-40B4-BE49-F238E27FC236}">
                <a16:creationId xmlns:a16="http://schemas.microsoft.com/office/drawing/2014/main" id="{FF88A805-5692-48A7-AD50-F6996B040F21}"/>
              </a:ext>
            </a:extLst>
          </p:cNvPr>
          <p:cNvSpPr>
            <a:spLocks noGrp="1"/>
          </p:cNvSpPr>
          <p:nvPr>
            <p:ph idx="1"/>
          </p:nvPr>
        </p:nvSpPr>
        <p:spPr>
          <a:xfrm>
            <a:off x="735105" y="1395728"/>
            <a:ext cx="10509623" cy="4933354"/>
          </a:xfrm>
        </p:spPr>
        <p:txBody>
          <a:bodyPr/>
          <a:lstStyle/>
          <a:p>
            <a:r>
              <a:rPr lang="en-MY" dirty="0"/>
              <a:t>Pathogenic bacteria and viruses make a person feel ill. Why do bacterial infections make a person feel ill ? A type of disease caused by bacteria is normally treated with antibiotic X. However, in recent years, the diseases become less treatable when given antibiotic X. Table below shows the number of patients that cannot be treated when given antibiotic X between 2005 and 2021. </a:t>
            </a:r>
          </a:p>
          <a:p>
            <a:endParaRPr lang="en-MY" dirty="0"/>
          </a:p>
          <a:p>
            <a:endParaRPr lang="en-MY" dirty="0"/>
          </a:p>
          <a:p>
            <a:endParaRPr lang="en-MY" dirty="0"/>
          </a:p>
          <a:p>
            <a:endParaRPr lang="en-MY" dirty="0"/>
          </a:p>
          <a:p>
            <a:pPr marL="342900" indent="-342900">
              <a:buFont typeface="+mj-lt"/>
              <a:buAutoNum type="arabicPeriod"/>
            </a:pPr>
            <a:r>
              <a:rPr lang="en-MY" dirty="0"/>
              <a:t>Why the number of patients that cannot be treated by antibiotic X increase ?</a:t>
            </a:r>
          </a:p>
          <a:p>
            <a:pPr marL="342900" indent="-342900">
              <a:buFont typeface="+mj-lt"/>
              <a:buAutoNum type="arabicPeriod"/>
            </a:pPr>
            <a:r>
              <a:rPr lang="en-MY" dirty="0"/>
              <a:t>Why doctor should not be longer prescribe antibiotic X to patients ?</a:t>
            </a:r>
          </a:p>
          <a:p>
            <a:pPr marL="342900" indent="-342900">
              <a:buFont typeface="+mj-lt"/>
              <a:buAutoNum type="arabicPeriod"/>
            </a:pPr>
            <a:r>
              <a:rPr lang="en-MY" dirty="0"/>
              <a:t>Why doctor advise the patient to take full course of antibiotics prescribed ? </a:t>
            </a:r>
          </a:p>
          <a:p>
            <a:endParaRPr lang="en-MY" dirty="0"/>
          </a:p>
        </p:txBody>
      </p:sp>
      <p:graphicFrame>
        <p:nvGraphicFramePr>
          <p:cNvPr id="4" name="Table 4">
            <a:extLst>
              <a:ext uri="{FF2B5EF4-FFF2-40B4-BE49-F238E27FC236}">
                <a16:creationId xmlns:a16="http://schemas.microsoft.com/office/drawing/2014/main" id="{4D8F2A95-CC3C-4D55-96AC-C4279954B24C}"/>
              </a:ext>
            </a:extLst>
          </p:cNvPr>
          <p:cNvGraphicFramePr>
            <a:graphicFrameLocks noGrp="1"/>
          </p:cNvGraphicFramePr>
          <p:nvPr>
            <p:extLst>
              <p:ext uri="{D42A27DB-BD31-4B8C-83A1-F6EECF244321}">
                <p14:modId xmlns:p14="http://schemas.microsoft.com/office/powerpoint/2010/main" val="3820418778"/>
              </p:ext>
            </p:extLst>
          </p:nvPr>
        </p:nvGraphicFramePr>
        <p:xfrm>
          <a:off x="947271" y="2924984"/>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467551"/>
                    </a:ext>
                  </a:extLst>
                </a:gridCol>
                <a:gridCol w="4064000">
                  <a:extLst>
                    <a:ext uri="{9D8B030D-6E8A-4147-A177-3AD203B41FA5}">
                      <a16:colId xmlns:a16="http://schemas.microsoft.com/office/drawing/2014/main" val="3474479386"/>
                    </a:ext>
                  </a:extLst>
                </a:gridCol>
              </a:tblGrid>
              <a:tr h="370840">
                <a:tc>
                  <a:txBody>
                    <a:bodyPr/>
                    <a:lstStyle/>
                    <a:p>
                      <a:r>
                        <a:rPr lang="en-MY" dirty="0"/>
                        <a:t>Years</a:t>
                      </a:r>
                    </a:p>
                  </a:txBody>
                  <a:tcPr/>
                </a:tc>
                <a:tc>
                  <a:txBody>
                    <a:bodyPr/>
                    <a:lstStyle/>
                    <a:p>
                      <a:r>
                        <a:rPr lang="en-MY" dirty="0"/>
                        <a:t>Number of untreated patients </a:t>
                      </a:r>
                    </a:p>
                  </a:txBody>
                  <a:tcPr/>
                </a:tc>
                <a:extLst>
                  <a:ext uri="{0D108BD9-81ED-4DB2-BD59-A6C34878D82A}">
                    <a16:rowId xmlns:a16="http://schemas.microsoft.com/office/drawing/2014/main" val="3848390750"/>
                  </a:ext>
                </a:extLst>
              </a:tr>
              <a:tr h="370840">
                <a:tc>
                  <a:txBody>
                    <a:bodyPr/>
                    <a:lstStyle/>
                    <a:p>
                      <a:r>
                        <a:rPr lang="en-MY" dirty="0"/>
                        <a:t>2005 – 2015 </a:t>
                      </a:r>
                    </a:p>
                  </a:txBody>
                  <a:tcPr/>
                </a:tc>
                <a:tc>
                  <a:txBody>
                    <a:bodyPr/>
                    <a:lstStyle/>
                    <a:p>
                      <a:r>
                        <a:rPr lang="en-MY" dirty="0"/>
                        <a:t>27</a:t>
                      </a:r>
                    </a:p>
                  </a:txBody>
                  <a:tcPr/>
                </a:tc>
                <a:extLst>
                  <a:ext uri="{0D108BD9-81ED-4DB2-BD59-A6C34878D82A}">
                    <a16:rowId xmlns:a16="http://schemas.microsoft.com/office/drawing/2014/main" val="3422816556"/>
                  </a:ext>
                </a:extLst>
              </a:tr>
              <a:tr h="370840">
                <a:tc>
                  <a:txBody>
                    <a:bodyPr/>
                    <a:lstStyle/>
                    <a:p>
                      <a:r>
                        <a:rPr lang="en-MY" dirty="0"/>
                        <a:t>2016 – 2019 </a:t>
                      </a:r>
                    </a:p>
                  </a:txBody>
                  <a:tcPr/>
                </a:tc>
                <a:tc>
                  <a:txBody>
                    <a:bodyPr/>
                    <a:lstStyle/>
                    <a:p>
                      <a:r>
                        <a:rPr lang="en-MY" dirty="0"/>
                        <a:t>35</a:t>
                      </a:r>
                    </a:p>
                  </a:txBody>
                  <a:tcPr/>
                </a:tc>
                <a:extLst>
                  <a:ext uri="{0D108BD9-81ED-4DB2-BD59-A6C34878D82A}">
                    <a16:rowId xmlns:a16="http://schemas.microsoft.com/office/drawing/2014/main" val="999493338"/>
                  </a:ext>
                </a:extLst>
              </a:tr>
              <a:tr h="370840">
                <a:tc>
                  <a:txBody>
                    <a:bodyPr/>
                    <a:lstStyle/>
                    <a:p>
                      <a:r>
                        <a:rPr lang="en-MY" dirty="0"/>
                        <a:t>2020 - 2021</a:t>
                      </a:r>
                    </a:p>
                  </a:txBody>
                  <a:tcPr/>
                </a:tc>
                <a:tc>
                  <a:txBody>
                    <a:bodyPr/>
                    <a:lstStyle/>
                    <a:p>
                      <a:r>
                        <a:rPr lang="en-MY" dirty="0"/>
                        <a:t>58</a:t>
                      </a:r>
                    </a:p>
                  </a:txBody>
                  <a:tcPr/>
                </a:tc>
                <a:extLst>
                  <a:ext uri="{0D108BD9-81ED-4DB2-BD59-A6C34878D82A}">
                    <a16:rowId xmlns:a16="http://schemas.microsoft.com/office/drawing/2014/main" val="725779196"/>
                  </a:ext>
                </a:extLst>
              </a:tr>
            </a:tbl>
          </a:graphicData>
        </a:graphic>
      </p:graphicFrame>
    </p:spTree>
    <p:extLst>
      <p:ext uri="{BB962C8B-B14F-4D97-AF65-F5344CB8AC3E}">
        <p14:creationId xmlns:p14="http://schemas.microsoft.com/office/powerpoint/2010/main" val="268349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0D88-2FB4-4881-9D47-DD39A03FACCF}"/>
              </a:ext>
            </a:extLst>
          </p:cNvPr>
          <p:cNvSpPr>
            <a:spLocks noGrp="1"/>
          </p:cNvSpPr>
          <p:nvPr>
            <p:ph type="title"/>
          </p:nvPr>
        </p:nvSpPr>
        <p:spPr/>
        <p:txBody>
          <a:bodyPr/>
          <a:lstStyle/>
          <a:p>
            <a:r>
              <a:rPr lang="en-MY" dirty="0"/>
              <a:t>Ans </a:t>
            </a:r>
          </a:p>
        </p:txBody>
      </p:sp>
      <p:sp>
        <p:nvSpPr>
          <p:cNvPr id="3" name="Content Placeholder 2">
            <a:extLst>
              <a:ext uri="{FF2B5EF4-FFF2-40B4-BE49-F238E27FC236}">
                <a16:creationId xmlns:a16="http://schemas.microsoft.com/office/drawing/2014/main" id="{A1BFE5C7-8E0E-4228-922F-7384905A2736}"/>
              </a:ext>
            </a:extLst>
          </p:cNvPr>
          <p:cNvSpPr>
            <a:spLocks noGrp="1"/>
          </p:cNvSpPr>
          <p:nvPr>
            <p:ph idx="1"/>
          </p:nvPr>
        </p:nvSpPr>
        <p:spPr/>
        <p:txBody>
          <a:bodyPr/>
          <a:lstStyle/>
          <a:p>
            <a:r>
              <a:rPr lang="en-MY" dirty="0"/>
              <a:t>Bacteria produce immune response in our body.</a:t>
            </a:r>
          </a:p>
          <a:p>
            <a:pPr marL="342900" indent="-342900">
              <a:buFont typeface="+mj-lt"/>
              <a:buAutoNum type="arabicPeriod"/>
            </a:pPr>
            <a:r>
              <a:rPr lang="en-MY" dirty="0"/>
              <a:t>Antibiotic X has become less effective in killing the bacteria. Maybe due to the overuse of the antibiotic, bacteria has mutated and become resistant form to the antibiotics.</a:t>
            </a:r>
          </a:p>
          <a:p>
            <a:pPr marL="342900" indent="-342900">
              <a:buFont typeface="+mj-lt"/>
              <a:buAutoNum type="arabicPeriod"/>
            </a:pPr>
            <a:r>
              <a:rPr lang="en-MY" dirty="0"/>
              <a:t>Antibiotic X may not longer be able to kill the bacteria.</a:t>
            </a:r>
          </a:p>
          <a:p>
            <a:pPr marL="342900" indent="-342900">
              <a:buFont typeface="+mj-lt"/>
              <a:buAutoNum type="arabicPeriod"/>
            </a:pPr>
            <a:r>
              <a:rPr lang="en-MY" dirty="0"/>
              <a:t>Bacteria that survive from the treatment, may mutate and become stronger and resistant to the antibiotic.</a:t>
            </a:r>
          </a:p>
        </p:txBody>
      </p:sp>
    </p:spTree>
    <p:extLst>
      <p:ext uri="{BB962C8B-B14F-4D97-AF65-F5344CB8AC3E}">
        <p14:creationId xmlns:p14="http://schemas.microsoft.com/office/powerpoint/2010/main" val="35456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F4E5-9179-4A2C-8EAD-FABB7F721E3D}"/>
              </a:ext>
            </a:extLst>
          </p:cNvPr>
          <p:cNvSpPr>
            <a:spLocks noGrp="1"/>
          </p:cNvSpPr>
          <p:nvPr>
            <p:ph type="title"/>
          </p:nvPr>
        </p:nvSpPr>
        <p:spPr>
          <a:xfrm>
            <a:off x="735106" y="221253"/>
            <a:ext cx="10058400" cy="1371600"/>
          </a:xfrm>
        </p:spPr>
        <p:txBody>
          <a:bodyPr/>
          <a:lstStyle/>
          <a:p>
            <a:r>
              <a:rPr lang="en-MY" dirty="0"/>
              <a:t>Example 3</a:t>
            </a:r>
          </a:p>
        </p:txBody>
      </p:sp>
      <p:sp>
        <p:nvSpPr>
          <p:cNvPr id="3" name="Content Placeholder 2">
            <a:extLst>
              <a:ext uri="{FF2B5EF4-FFF2-40B4-BE49-F238E27FC236}">
                <a16:creationId xmlns:a16="http://schemas.microsoft.com/office/drawing/2014/main" id="{F9CCCBA4-F845-431B-A81F-7D7756156131}"/>
              </a:ext>
            </a:extLst>
          </p:cNvPr>
          <p:cNvSpPr>
            <a:spLocks noGrp="1"/>
          </p:cNvSpPr>
          <p:nvPr>
            <p:ph idx="1"/>
          </p:nvPr>
        </p:nvSpPr>
        <p:spPr>
          <a:xfrm>
            <a:off x="735106" y="1592853"/>
            <a:ext cx="10058400" cy="3931920"/>
          </a:xfrm>
        </p:spPr>
        <p:txBody>
          <a:bodyPr/>
          <a:lstStyle/>
          <a:p>
            <a:r>
              <a:rPr lang="en-MY" dirty="0"/>
              <a:t>Based on the two graphs, answering the following questions:</a:t>
            </a:r>
          </a:p>
          <a:p>
            <a:pPr marL="342900" indent="-342900">
              <a:buFont typeface="+mj-lt"/>
              <a:buAutoNum type="arabicPeriod"/>
            </a:pPr>
            <a:r>
              <a:rPr lang="en-MY" dirty="0"/>
              <a:t>State two differences between X and Y immunity.</a:t>
            </a:r>
          </a:p>
          <a:p>
            <a:pPr marL="342900" indent="-342900">
              <a:buFont typeface="+mj-lt"/>
              <a:buAutoNum type="arabicPeriod"/>
            </a:pPr>
            <a:r>
              <a:rPr lang="en-MY" dirty="0"/>
              <a:t>Name type X and Y immunity. Name the substances injected into individuals X and Y.</a:t>
            </a:r>
          </a:p>
          <a:p>
            <a:pPr marL="342900" indent="-342900">
              <a:buFont typeface="+mj-lt"/>
              <a:buAutoNum type="arabicPeriod"/>
            </a:pPr>
            <a:r>
              <a:rPr lang="en-MY" dirty="0"/>
              <a:t>Why second injection is necessary in Y ?</a:t>
            </a:r>
          </a:p>
          <a:p>
            <a:pPr marL="342900" indent="-342900">
              <a:buFont typeface="+mj-lt"/>
              <a:buAutoNum type="arabicPeriod"/>
            </a:pPr>
            <a:r>
              <a:rPr lang="en-MY" dirty="0"/>
              <a:t>Define vaccine and antiserum.</a:t>
            </a:r>
          </a:p>
          <a:p>
            <a:pPr marL="342900" indent="-342900">
              <a:buFont typeface="+mj-lt"/>
              <a:buAutoNum type="arabicPeriod"/>
            </a:pPr>
            <a:endParaRPr lang="en-MY" dirty="0"/>
          </a:p>
          <a:p>
            <a:pPr marL="342900" indent="-342900">
              <a:buFont typeface="+mj-lt"/>
              <a:buAutoNum type="arabicPeriod"/>
            </a:pPr>
            <a:endParaRPr lang="en-MY" dirty="0"/>
          </a:p>
        </p:txBody>
      </p:sp>
      <p:pic>
        <p:nvPicPr>
          <p:cNvPr id="4" name="Picture 3">
            <a:extLst>
              <a:ext uri="{FF2B5EF4-FFF2-40B4-BE49-F238E27FC236}">
                <a16:creationId xmlns:a16="http://schemas.microsoft.com/office/drawing/2014/main" id="{AC4E36E4-8E80-4AAC-B06A-0AAC84337314}"/>
              </a:ext>
            </a:extLst>
          </p:cNvPr>
          <p:cNvPicPr>
            <a:picLocks noChangeAspect="1"/>
          </p:cNvPicPr>
          <p:nvPr/>
        </p:nvPicPr>
        <p:blipFill>
          <a:blip r:embed="rId2"/>
          <a:stretch>
            <a:fillRect/>
          </a:stretch>
        </p:blipFill>
        <p:spPr>
          <a:xfrm>
            <a:off x="1792942" y="3558813"/>
            <a:ext cx="6580094" cy="3016973"/>
          </a:xfrm>
          <a:prstGeom prst="rect">
            <a:avLst/>
          </a:prstGeom>
        </p:spPr>
      </p:pic>
    </p:spTree>
    <p:extLst>
      <p:ext uri="{BB962C8B-B14F-4D97-AF65-F5344CB8AC3E}">
        <p14:creationId xmlns:p14="http://schemas.microsoft.com/office/powerpoint/2010/main" val="260847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EBDC-23E9-401C-9467-5F5F5A554839}"/>
              </a:ext>
            </a:extLst>
          </p:cNvPr>
          <p:cNvSpPr>
            <a:spLocks noGrp="1"/>
          </p:cNvSpPr>
          <p:nvPr>
            <p:ph type="title"/>
          </p:nvPr>
        </p:nvSpPr>
        <p:spPr/>
        <p:txBody>
          <a:bodyPr/>
          <a:lstStyle/>
          <a:p>
            <a:r>
              <a:rPr lang="en-MY" dirty="0"/>
              <a:t>Learning Outcomes</a:t>
            </a:r>
          </a:p>
        </p:txBody>
      </p:sp>
      <p:sp>
        <p:nvSpPr>
          <p:cNvPr id="3" name="Content Placeholder 2">
            <a:extLst>
              <a:ext uri="{FF2B5EF4-FFF2-40B4-BE49-F238E27FC236}">
                <a16:creationId xmlns:a16="http://schemas.microsoft.com/office/drawing/2014/main" id="{5C8FBD31-0D42-4467-B26F-E7C43952B5AB}"/>
              </a:ext>
            </a:extLst>
          </p:cNvPr>
          <p:cNvSpPr>
            <a:spLocks noGrp="1"/>
          </p:cNvSpPr>
          <p:nvPr>
            <p:ph idx="1"/>
          </p:nvPr>
        </p:nvSpPr>
        <p:spPr/>
        <p:txBody>
          <a:bodyPr/>
          <a:lstStyle/>
          <a:p>
            <a:r>
              <a:rPr lang="en-MY" dirty="0"/>
              <a:t>Three lines of body defence (SPM)</a:t>
            </a:r>
          </a:p>
          <a:p>
            <a:r>
              <a:rPr lang="en-MY" dirty="0"/>
              <a:t>What is antigen and antibody ? (SPM)</a:t>
            </a:r>
          </a:p>
          <a:p>
            <a:r>
              <a:rPr lang="en-MY" dirty="0"/>
              <a:t>What is the actions of antibodies ? (SPM)</a:t>
            </a:r>
          </a:p>
          <a:p>
            <a:r>
              <a:rPr lang="en-MY" dirty="0"/>
              <a:t>Introduction to types of antibodies (Pre U)</a:t>
            </a:r>
          </a:p>
          <a:p>
            <a:r>
              <a:rPr lang="en-MY" dirty="0"/>
              <a:t>Introduction to the concept of Self or Non Self (Pre U)</a:t>
            </a:r>
          </a:p>
          <a:p>
            <a:r>
              <a:rPr lang="en-MY" dirty="0"/>
              <a:t>Introduction to HIV (SPM)</a:t>
            </a:r>
          </a:p>
          <a:p>
            <a:r>
              <a:rPr lang="en-US" altLang="zh-CN" dirty="0">
                <a:solidFill>
                  <a:srgbClr val="FF0000"/>
                </a:solidFill>
              </a:rPr>
              <a:t>Active immunity VS Passive immunity (SPM) Very Important</a:t>
            </a:r>
            <a:endParaRPr lang="en-MY" dirty="0">
              <a:solidFill>
                <a:srgbClr val="FF0000"/>
              </a:solidFill>
            </a:endParaRPr>
          </a:p>
        </p:txBody>
      </p:sp>
    </p:spTree>
    <p:extLst>
      <p:ext uri="{BB962C8B-B14F-4D97-AF65-F5344CB8AC3E}">
        <p14:creationId xmlns:p14="http://schemas.microsoft.com/office/powerpoint/2010/main" val="2185722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016D-50EC-4F7F-B546-3CEC3A256654}"/>
              </a:ext>
            </a:extLst>
          </p:cNvPr>
          <p:cNvSpPr>
            <a:spLocks noGrp="1"/>
          </p:cNvSpPr>
          <p:nvPr>
            <p:ph type="title"/>
          </p:nvPr>
        </p:nvSpPr>
        <p:spPr/>
        <p:txBody>
          <a:bodyPr/>
          <a:lstStyle/>
          <a:p>
            <a:r>
              <a:rPr lang="en-MY" dirty="0"/>
              <a:t>Ans </a:t>
            </a:r>
          </a:p>
        </p:txBody>
      </p:sp>
      <p:sp>
        <p:nvSpPr>
          <p:cNvPr id="3" name="Content Placeholder 2">
            <a:extLst>
              <a:ext uri="{FF2B5EF4-FFF2-40B4-BE49-F238E27FC236}">
                <a16:creationId xmlns:a16="http://schemas.microsoft.com/office/drawing/2014/main" id="{77FC6A5F-7825-46BE-B806-6871CBB513E5}"/>
              </a:ext>
            </a:extLst>
          </p:cNvPr>
          <p:cNvSpPr>
            <a:spLocks noGrp="1"/>
          </p:cNvSpPr>
          <p:nvPr>
            <p:ph idx="1"/>
          </p:nvPr>
        </p:nvSpPr>
        <p:spPr/>
        <p:txBody>
          <a:bodyPr/>
          <a:lstStyle/>
          <a:p>
            <a:pPr marL="342900" indent="-342900">
              <a:buAutoNum type="arabicPeriod"/>
            </a:pPr>
            <a:r>
              <a:rPr lang="en-MY" dirty="0"/>
              <a:t>X immunity is immediate but temporary; Y immunity is slow but permanent.</a:t>
            </a:r>
          </a:p>
          <a:p>
            <a:pPr marL="342900" indent="-342900">
              <a:buAutoNum type="arabicPeriod"/>
            </a:pPr>
            <a:r>
              <a:rPr lang="en-MY" dirty="0"/>
              <a:t>X : artificially acquired passive immunity, Y : artificially acquired active immunity</a:t>
            </a:r>
          </a:p>
          <a:p>
            <a:pPr marL="0" indent="0">
              <a:buNone/>
            </a:pPr>
            <a:r>
              <a:rPr lang="en-MY" dirty="0"/>
              <a:t>X : antiserum, Y : vaccine </a:t>
            </a:r>
          </a:p>
          <a:p>
            <a:pPr marL="342900" indent="-342900">
              <a:buFont typeface="+mj-lt"/>
              <a:buAutoNum type="arabicPeriod" startAt="3"/>
            </a:pPr>
            <a:r>
              <a:rPr lang="en-MY" dirty="0"/>
              <a:t>To increase antibody production to a level of immunity that protects the person against the diseases.</a:t>
            </a:r>
          </a:p>
          <a:p>
            <a:pPr marL="342900" indent="-342900">
              <a:buFont typeface="+mj-lt"/>
              <a:buAutoNum type="arabicPeriod" startAt="3"/>
            </a:pPr>
            <a:r>
              <a:rPr lang="en-MY" dirty="0"/>
              <a:t>Vaccine is a preparation of weakened, dead and non-virulent forms of a pathogen that is not harmful to person receives it and stimulates the body to produce antibodies capable of binding to the antigen.</a:t>
            </a:r>
          </a:p>
          <a:p>
            <a:pPr marL="0" indent="0">
              <a:buNone/>
            </a:pPr>
            <a:r>
              <a:rPr lang="en-MY" dirty="0"/>
              <a:t>Antiserum is serum containing antibodies that are obtained from a donor.</a:t>
            </a:r>
          </a:p>
        </p:txBody>
      </p:sp>
    </p:spTree>
    <p:extLst>
      <p:ext uri="{BB962C8B-B14F-4D97-AF65-F5344CB8AC3E}">
        <p14:creationId xmlns:p14="http://schemas.microsoft.com/office/powerpoint/2010/main" val="1820082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8FFE-B11D-40A2-A745-B6B14634D7FF}"/>
              </a:ext>
            </a:extLst>
          </p:cNvPr>
          <p:cNvSpPr>
            <a:spLocks noGrp="1"/>
          </p:cNvSpPr>
          <p:nvPr>
            <p:ph type="title"/>
          </p:nvPr>
        </p:nvSpPr>
        <p:spPr/>
        <p:txBody>
          <a:bodyPr/>
          <a:lstStyle/>
          <a:p>
            <a:r>
              <a:rPr lang="en-US" dirty="0"/>
              <a:t>ANY QUESTIONS ?</a:t>
            </a:r>
            <a:endParaRPr lang="en-MY" dirty="0"/>
          </a:p>
        </p:txBody>
      </p:sp>
      <p:sp>
        <p:nvSpPr>
          <p:cNvPr id="3" name="Text Placeholder 2">
            <a:extLst>
              <a:ext uri="{FF2B5EF4-FFF2-40B4-BE49-F238E27FC236}">
                <a16:creationId xmlns:a16="http://schemas.microsoft.com/office/drawing/2014/main" id="{3A1F25E4-5FF5-43B9-A7EC-5EC9097E0573}"/>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75519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61F7-533F-4A9A-9045-84AADD9F09F3}"/>
              </a:ext>
            </a:extLst>
          </p:cNvPr>
          <p:cNvSpPr>
            <a:spLocks noGrp="1"/>
          </p:cNvSpPr>
          <p:nvPr>
            <p:ph type="title"/>
          </p:nvPr>
        </p:nvSpPr>
        <p:spPr/>
        <p:txBody>
          <a:bodyPr/>
          <a:lstStyle/>
          <a:p>
            <a:r>
              <a:rPr lang="en-US" dirty="0"/>
              <a:t>THANK YOU SO MUCH</a:t>
            </a:r>
            <a:endParaRPr lang="en-MY" dirty="0"/>
          </a:p>
        </p:txBody>
      </p:sp>
      <p:sp>
        <p:nvSpPr>
          <p:cNvPr id="3" name="Text Placeholder 2">
            <a:extLst>
              <a:ext uri="{FF2B5EF4-FFF2-40B4-BE49-F238E27FC236}">
                <a16:creationId xmlns:a16="http://schemas.microsoft.com/office/drawing/2014/main" id="{40037732-90AD-40FF-AE51-A69EB21043FE}"/>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89521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21B8-F3A4-463A-AB1D-27A165886CBF}"/>
              </a:ext>
            </a:extLst>
          </p:cNvPr>
          <p:cNvSpPr>
            <a:spLocks noGrp="1"/>
          </p:cNvSpPr>
          <p:nvPr>
            <p:ph type="title"/>
          </p:nvPr>
        </p:nvSpPr>
        <p:spPr/>
        <p:txBody>
          <a:bodyPr/>
          <a:lstStyle/>
          <a:p>
            <a:r>
              <a:rPr lang="en-MY" dirty="0"/>
              <a:t>What is immunity</a:t>
            </a:r>
          </a:p>
        </p:txBody>
      </p:sp>
      <p:pic>
        <p:nvPicPr>
          <p:cNvPr id="4" name="Content Placeholder 3">
            <a:extLst>
              <a:ext uri="{FF2B5EF4-FFF2-40B4-BE49-F238E27FC236}">
                <a16:creationId xmlns:a16="http://schemas.microsoft.com/office/drawing/2014/main" id="{22A86929-5AE3-40E1-B047-34543B9A4A6F}"/>
              </a:ext>
            </a:extLst>
          </p:cNvPr>
          <p:cNvPicPr>
            <a:picLocks noGrp="1" noChangeAspect="1"/>
          </p:cNvPicPr>
          <p:nvPr>
            <p:ph idx="1"/>
          </p:nvPr>
        </p:nvPicPr>
        <p:blipFill>
          <a:blip r:embed="rId2"/>
          <a:stretch>
            <a:fillRect/>
          </a:stretch>
        </p:blipFill>
        <p:spPr>
          <a:xfrm>
            <a:off x="1427910" y="1788039"/>
            <a:ext cx="8890467" cy="4786254"/>
          </a:xfrm>
          <a:prstGeom prst="rect">
            <a:avLst/>
          </a:prstGeom>
        </p:spPr>
      </p:pic>
    </p:spTree>
    <p:extLst>
      <p:ext uri="{BB962C8B-B14F-4D97-AF65-F5344CB8AC3E}">
        <p14:creationId xmlns:p14="http://schemas.microsoft.com/office/powerpoint/2010/main" val="25603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8ED4-4B8D-4267-A523-0EBEDD71FC57}"/>
              </a:ext>
            </a:extLst>
          </p:cNvPr>
          <p:cNvSpPr>
            <a:spLocks noGrp="1"/>
          </p:cNvSpPr>
          <p:nvPr>
            <p:ph type="title"/>
          </p:nvPr>
        </p:nvSpPr>
        <p:spPr/>
        <p:txBody>
          <a:bodyPr/>
          <a:lstStyle/>
          <a:p>
            <a:r>
              <a:rPr lang="en-US" dirty="0"/>
              <a:t>Immunity</a:t>
            </a:r>
            <a:endParaRPr lang="en-MY" dirty="0"/>
          </a:p>
        </p:txBody>
      </p:sp>
      <p:sp>
        <p:nvSpPr>
          <p:cNvPr id="3" name="Content Placeholder 2">
            <a:extLst>
              <a:ext uri="{FF2B5EF4-FFF2-40B4-BE49-F238E27FC236}">
                <a16:creationId xmlns:a16="http://schemas.microsoft.com/office/drawing/2014/main" id="{A84A8296-4C98-4FD1-9767-BCB723A1C8D2}"/>
              </a:ext>
            </a:extLst>
          </p:cNvPr>
          <p:cNvSpPr>
            <a:spLocks noGrp="1"/>
          </p:cNvSpPr>
          <p:nvPr>
            <p:ph idx="1"/>
          </p:nvPr>
        </p:nvSpPr>
        <p:spPr/>
        <p:txBody>
          <a:bodyPr/>
          <a:lstStyle/>
          <a:p>
            <a:endParaRPr lang="en-US" dirty="0"/>
          </a:p>
          <a:p>
            <a:endParaRPr lang="en-US" dirty="0"/>
          </a:p>
          <a:p>
            <a:endParaRPr lang="en-US" dirty="0"/>
          </a:p>
          <a:p>
            <a:pPr marL="0" indent="0">
              <a:buNone/>
            </a:pPr>
            <a:r>
              <a:rPr lang="en-US" sz="2800" b="1" dirty="0"/>
              <a:t>Immunity is the ability to resist an infection of a pathogen by producing a specific antibody to react against the pathogen.</a:t>
            </a:r>
            <a:endParaRPr lang="en-MY" sz="2800" b="1" dirty="0"/>
          </a:p>
        </p:txBody>
      </p:sp>
    </p:spTree>
    <p:extLst>
      <p:ext uri="{BB962C8B-B14F-4D97-AF65-F5344CB8AC3E}">
        <p14:creationId xmlns:p14="http://schemas.microsoft.com/office/powerpoint/2010/main" val="344725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EAE7-DEBC-492C-A9CE-62893AA4C34E}"/>
              </a:ext>
            </a:extLst>
          </p:cNvPr>
          <p:cNvSpPr>
            <a:spLocks noGrp="1"/>
          </p:cNvSpPr>
          <p:nvPr>
            <p:ph type="title"/>
          </p:nvPr>
        </p:nvSpPr>
        <p:spPr/>
        <p:txBody>
          <a:bodyPr/>
          <a:lstStyle/>
          <a:p>
            <a:r>
              <a:rPr lang="en-US" dirty="0"/>
              <a:t>Three lines of body defense</a:t>
            </a:r>
            <a:endParaRPr lang="en-MY" dirty="0"/>
          </a:p>
        </p:txBody>
      </p:sp>
      <p:sp>
        <p:nvSpPr>
          <p:cNvPr id="3" name="Content Placeholder 2">
            <a:extLst>
              <a:ext uri="{FF2B5EF4-FFF2-40B4-BE49-F238E27FC236}">
                <a16:creationId xmlns:a16="http://schemas.microsoft.com/office/drawing/2014/main" id="{4EB1F405-9F8A-42D7-9EE7-D24D76EB5556}"/>
              </a:ext>
            </a:extLst>
          </p:cNvPr>
          <p:cNvSpPr>
            <a:spLocks noGrp="1"/>
          </p:cNvSpPr>
          <p:nvPr>
            <p:ph idx="1"/>
          </p:nvPr>
        </p:nvSpPr>
        <p:spPr/>
        <p:txBody>
          <a:bodyPr/>
          <a:lstStyle/>
          <a:p>
            <a:r>
              <a:rPr lang="en-US" dirty="0"/>
              <a:t>First line of body </a:t>
            </a:r>
            <a:r>
              <a:rPr lang="en-US" dirty="0" err="1"/>
              <a:t>defence</a:t>
            </a:r>
            <a:endParaRPr lang="en-US" dirty="0"/>
          </a:p>
          <a:p>
            <a:r>
              <a:rPr lang="en-US" dirty="0"/>
              <a:t>Second line of body </a:t>
            </a:r>
            <a:r>
              <a:rPr lang="en-US" dirty="0" err="1"/>
              <a:t>defence</a:t>
            </a:r>
            <a:endParaRPr lang="en-US" dirty="0"/>
          </a:p>
          <a:p>
            <a:r>
              <a:rPr lang="en-US" dirty="0"/>
              <a:t>Third line of body </a:t>
            </a:r>
            <a:r>
              <a:rPr lang="en-US" dirty="0" err="1"/>
              <a:t>defence</a:t>
            </a:r>
            <a:endParaRPr lang="en-MY" dirty="0"/>
          </a:p>
        </p:txBody>
      </p:sp>
    </p:spTree>
    <p:extLst>
      <p:ext uri="{BB962C8B-B14F-4D97-AF65-F5344CB8AC3E}">
        <p14:creationId xmlns:p14="http://schemas.microsoft.com/office/powerpoint/2010/main" val="68606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2891D-BF23-4E32-B5B0-E426CFA49476}"/>
              </a:ext>
            </a:extLst>
          </p:cNvPr>
          <p:cNvPicPr>
            <a:picLocks noChangeAspect="1"/>
          </p:cNvPicPr>
          <p:nvPr/>
        </p:nvPicPr>
        <p:blipFill>
          <a:blip r:embed="rId2"/>
          <a:stretch>
            <a:fillRect/>
          </a:stretch>
        </p:blipFill>
        <p:spPr>
          <a:xfrm>
            <a:off x="1947729" y="0"/>
            <a:ext cx="8296542" cy="6858000"/>
          </a:xfrm>
          <a:prstGeom prst="rect">
            <a:avLst/>
          </a:prstGeom>
        </p:spPr>
      </p:pic>
    </p:spTree>
    <p:extLst>
      <p:ext uri="{BB962C8B-B14F-4D97-AF65-F5344CB8AC3E}">
        <p14:creationId xmlns:p14="http://schemas.microsoft.com/office/powerpoint/2010/main" val="39909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55E9-4B4F-46D0-9443-3A4F1B418C66}"/>
              </a:ext>
            </a:extLst>
          </p:cNvPr>
          <p:cNvSpPr>
            <a:spLocks noGrp="1"/>
          </p:cNvSpPr>
          <p:nvPr>
            <p:ph type="title"/>
          </p:nvPr>
        </p:nvSpPr>
        <p:spPr/>
        <p:txBody>
          <a:bodyPr/>
          <a:lstStyle/>
          <a:p>
            <a:r>
              <a:rPr lang="en-US" dirty="0"/>
              <a:t>1</a:t>
            </a:r>
            <a:r>
              <a:rPr lang="en-US" baseline="30000" dirty="0"/>
              <a:t>st</a:t>
            </a:r>
            <a:r>
              <a:rPr lang="en-US" dirty="0"/>
              <a:t> line of defense</a:t>
            </a:r>
            <a:endParaRPr lang="en-MY" dirty="0"/>
          </a:p>
        </p:txBody>
      </p:sp>
      <p:sp>
        <p:nvSpPr>
          <p:cNvPr id="3" name="Content Placeholder 2">
            <a:extLst>
              <a:ext uri="{FF2B5EF4-FFF2-40B4-BE49-F238E27FC236}">
                <a16:creationId xmlns:a16="http://schemas.microsoft.com/office/drawing/2014/main" id="{954987C9-6B15-4004-9E29-8D9D1A312173}"/>
              </a:ext>
            </a:extLst>
          </p:cNvPr>
          <p:cNvSpPr>
            <a:spLocks noGrp="1"/>
          </p:cNvSpPr>
          <p:nvPr>
            <p:ph idx="1"/>
          </p:nvPr>
        </p:nvSpPr>
        <p:spPr/>
        <p:txBody>
          <a:bodyPr/>
          <a:lstStyle/>
          <a:p>
            <a:r>
              <a:rPr lang="en-US" dirty="0"/>
              <a:t>Physical barrier:</a:t>
            </a:r>
          </a:p>
          <a:p>
            <a:endParaRPr lang="en-MY" dirty="0"/>
          </a:p>
        </p:txBody>
      </p:sp>
      <p:pic>
        <p:nvPicPr>
          <p:cNvPr id="4" name="Picture 3">
            <a:extLst>
              <a:ext uri="{FF2B5EF4-FFF2-40B4-BE49-F238E27FC236}">
                <a16:creationId xmlns:a16="http://schemas.microsoft.com/office/drawing/2014/main" id="{346C5427-B60A-430F-A7EB-6AB5BF41D35B}"/>
              </a:ext>
            </a:extLst>
          </p:cNvPr>
          <p:cNvPicPr>
            <a:picLocks noChangeAspect="1"/>
          </p:cNvPicPr>
          <p:nvPr/>
        </p:nvPicPr>
        <p:blipFill>
          <a:blip r:embed="rId2"/>
          <a:stretch>
            <a:fillRect/>
          </a:stretch>
        </p:blipFill>
        <p:spPr>
          <a:xfrm>
            <a:off x="1305485" y="2584356"/>
            <a:ext cx="3771900" cy="3876675"/>
          </a:xfrm>
          <a:prstGeom prst="rect">
            <a:avLst/>
          </a:prstGeom>
        </p:spPr>
      </p:pic>
      <p:pic>
        <p:nvPicPr>
          <p:cNvPr id="5" name="Picture 4">
            <a:extLst>
              <a:ext uri="{FF2B5EF4-FFF2-40B4-BE49-F238E27FC236}">
                <a16:creationId xmlns:a16="http://schemas.microsoft.com/office/drawing/2014/main" id="{BB5A4759-06ED-4B2C-9EB2-6C396C3B2BC4}"/>
              </a:ext>
            </a:extLst>
          </p:cNvPr>
          <p:cNvPicPr>
            <a:picLocks noChangeAspect="1"/>
          </p:cNvPicPr>
          <p:nvPr/>
        </p:nvPicPr>
        <p:blipFill>
          <a:blip r:embed="rId3"/>
          <a:stretch>
            <a:fillRect/>
          </a:stretch>
        </p:blipFill>
        <p:spPr>
          <a:xfrm>
            <a:off x="5316070" y="2584356"/>
            <a:ext cx="5536411" cy="3575237"/>
          </a:xfrm>
          <a:prstGeom prst="rect">
            <a:avLst/>
          </a:prstGeom>
        </p:spPr>
      </p:pic>
    </p:spTree>
    <p:extLst>
      <p:ext uri="{BB962C8B-B14F-4D97-AF65-F5344CB8AC3E}">
        <p14:creationId xmlns:p14="http://schemas.microsoft.com/office/powerpoint/2010/main" val="1434369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8909</TotalTime>
  <Words>1301</Words>
  <Application>Microsoft Office PowerPoint</Application>
  <PresentationFormat>Widescreen</PresentationFormat>
  <Paragraphs>147</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Century Gothic</vt:lpstr>
      <vt:lpstr>Garamond</vt:lpstr>
      <vt:lpstr>Savon</vt:lpstr>
      <vt:lpstr>Form 4 / 高一，二 Biology</vt:lpstr>
      <vt:lpstr>WHO AM I ?</vt:lpstr>
      <vt:lpstr>Immunity</vt:lpstr>
      <vt:lpstr>Learning Outcomes</vt:lpstr>
      <vt:lpstr>What is immunity</vt:lpstr>
      <vt:lpstr>Immunity</vt:lpstr>
      <vt:lpstr>Three lines of body defense</vt:lpstr>
      <vt:lpstr>PowerPoint Presentation</vt:lpstr>
      <vt:lpstr>1st line of defense</vt:lpstr>
      <vt:lpstr>Chemical barrier</vt:lpstr>
      <vt:lpstr>2nd line of defense</vt:lpstr>
      <vt:lpstr>The Concept of Set Point</vt:lpstr>
      <vt:lpstr>PYROGENS</vt:lpstr>
      <vt:lpstr>Fever</vt:lpstr>
      <vt:lpstr>PowerPoint Presentation</vt:lpstr>
      <vt:lpstr>3rd line of defense (further details will be discussed in formal class or further education</vt:lpstr>
      <vt:lpstr>PowerPoint Presentation</vt:lpstr>
      <vt:lpstr>PowerPoint Presentation</vt:lpstr>
      <vt:lpstr>Actions of Antibodies</vt:lpstr>
      <vt:lpstr>PowerPoint Presentation</vt:lpstr>
      <vt:lpstr>PowerPoint Presentation</vt:lpstr>
      <vt:lpstr>IgM</vt:lpstr>
      <vt:lpstr>IgG</vt:lpstr>
      <vt:lpstr>IgA</vt:lpstr>
      <vt:lpstr>IgD</vt:lpstr>
      <vt:lpstr>Ig E</vt:lpstr>
      <vt:lpstr>PowerPoint Presentation</vt:lpstr>
      <vt:lpstr>PowerPoint Presentation</vt:lpstr>
      <vt:lpstr>PowerPoint Presentation</vt:lpstr>
      <vt:lpstr>PowerPoint Presentation</vt:lpstr>
      <vt:lpstr>Self and Non-Self (Most Basic Version)</vt:lpstr>
      <vt:lpstr>HIV (Human Immunodeficiency Virus)</vt:lpstr>
      <vt:lpstr>HIV mechanisms (simple version), discuss in further classes</vt:lpstr>
      <vt:lpstr>What is the ways of transmitting HIV virus ?</vt:lpstr>
      <vt:lpstr>Example 1</vt:lpstr>
      <vt:lpstr>Ans </vt:lpstr>
      <vt:lpstr>Example 2</vt:lpstr>
      <vt:lpstr>Ans </vt:lpstr>
      <vt:lpstr>Example 3</vt:lpstr>
      <vt:lpstr>Ans </vt:lpstr>
      <vt:lpstr>ANY QUESTIONS ?</vt:lpstr>
      <vt:lpstr>THANK YOU SO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4 / 高一，二 Biology</dc:title>
  <dc:creator>[MBBS-B49] Loh Han Sheng</dc:creator>
  <cp:lastModifiedBy>[MBBS-B49] Loh Han Sheng</cp:lastModifiedBy>
  <cp:revision>6</cp:revision>
  <dcterms:created xsi:type="dcterms:W3CDTF">2022-09-28T10:50:05Z</dcterms:created>
  <dcterms:modified xsi:type="dcterms:W3CDTF">2023-01-06T10:52:53Z</dcterms:modified>
</cp:coreProperties>
</file>